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917" r:id="rId3"/>
  </p:sldMasterIdLst>
  <p:notesMasterIdLst>
    <p:notesMasterId r:id="rId88"/>
  </p:notesMasterIdLst>
  <p:sldIdLst>
    <p:sldId id="315" r:id="rId4"/>
    <p:sldId id="316" r:id="rId5"/>
    <p:sldId id="455" r:id="rId6"/>
    <p:sldId id="456" r:id="rId7"/>
    <p:sldId id="355" r:id="rId8"/>
    <p:sldId id="341" r:id="rId9"/>
    <p:sldId id="424" r:id="rId10"/>
    <p:sldId id="371" r:id="rId11"/>
    <p:sldId id="347" r:id="rId12"/>
    <p:sldId id="425" r:id="rId13"/>
    <p:sldId id="426" r:id="rId14"/>
    <p:sldId id="427" r:id="rId15"/>
    <p:sldId id="262" r:id="rId16"/>
    <p:sldId id="317" r:id="rId17"/>
    <p:sldId id="263" r:id="rId18"/>
    <p:sldId id="264" r:id="rId19"/>
    <p:sldId id="434" r:id="rId20"/>
    <p:sldId id="435" r:id="rId21"/>
    <p:sldId id="436" r:id="rId22"/>
    <p:sldId id="437" r:id="rId23"/>
    <p:sldId id="329" r:id="rId24"/>
    <p:sldId id="330" r:id="rId25"/>
    <p:sldId id="349" r:id="rId26"/>
    <p:sldId id="431" r:id="rId27"/>
    <p:sldId id="432" r:id="rId28"/>
    <p:sldId id="352" r:id="rId29"/>
    <p:sldId id="399" r:id="rId30"/>
    <p:sldId id="328" r:id="rId31"/>
    <p:sldId id="433" r:id="rId32"/>
    <p:sldId id="438" r:id="rId33"/>
    <p:sldId id="439" r:id="rId34"/>
    <p:sldId id="440" r:id="rId35"/>
    <p:sldId id="441" r:id="rId36"/>
    <p:sldId id="442" r:id="rId37"/>
    <p:sldId id="443" r:id="rId38"/>
    <p:sldId id="453" r:id="rId39"/>
    <p:sldId id="444" r:id="rId40"/>
    <p:sldId id="396" r:id="rId41"/>
    <p:sldId id="412" r:id="rId42"/>
    <p:sldId id="397" r:id="rId43"/>
    <p:sldId id="419" r:id="rId44"/>
    <p:sldId id="420" r:id="rId45"/>
    <p:sldId id="421" r:id="rId46"/>
    <p:sldId id="423" r:id="rId47"/>
    <p:sldId id="323" r:id="rId48"/>
    <p:sldId id="324" r:id="rId49"/>
    <p:sldId id="325" r:id="rId50"/>
    <p:sldId id="279" r:id="rId51"/>
    <p:sldId id="331" r:id="rId52"/>
    <p:sldId id="332" r:id="rId53"/>
    <p:sldId id="333" r:id="rId54"/>
    <p:sldId id="334" r:id="rId55"/>
    <p:sldId id="381" r:id="rId56"/>
    <p:sldId id="451" r:id="rId57"/>
    <p:sldId id="327" r:id="rId58"/>
    <p:sldId id="282" r:id="rId59"/>
    <p:sldId id="284" r:id="rId60"/>
    <p:sldId id="289" r:id="rId61"/>
    <p:sldId id="290" r:id="rId62"/>
    <p:sldId id="291" r:id="rId63"/>
    <p:sldId id="292" r:id="rId64"/>
    <p:sldId id="445" r:id="rId65"/>
    <p:sldId id="446" r:id="rId66"/>
    <p:sldId id="447" r:id="rId67"/>
    <p:sldId id="454" r:id="rId68"/>
    <p:sldId id="345" r:id="rId69"/>
    <p:sldId id="382" r:id="rId70"/>
    <p:sldId id="388" r:id="rId71"/>
    <p:sldId id="393" r:id="rId72"/>
    <p:sldId id="386" r:id="rId73"/>
    <p:sldId id="394" r:id="rId74"/>
    <p:sldId id="400" r:id="rId75"/>
    <p:sldId id="402" r:id="rId76"/>
    <p:sldId id="401" r:id="rId77"/>
    <p:sldId id="406" r:id="rId78"/>
    <p:sldId id="405" r:id="rId79"/>
    <p:sldId id="408" r:id="rId80"/>
    <p:sldId id="409" r:id="rId81"/>
    <p:sldId id="407" r:id="rId82"/>
    <p:sldId id="410" r:id="rId83"/>
    <p:sldId id="450" r:id="rId84"/>
    <p:sldId id="448" r:id="rId85"/>
    <p:sldId id="449" r:id="rId86"/>
    <p:sldId id="422" r:id="rId8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800000"/>
    <a:srgbClr val="FF66CC"/>
    <a:srgbClr val="21D113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6" autoAdjust="0"/>
  </p:normalViewPr>
  <p:slideViewPr>
    <p:cSldViewPr>
      <p:cViewPr varScale="1">
        <p:scale>
          <a:sx n="69" d="100"/>
          <a:sy n="69" d="100"/>
        </p:scale>
        <p:origin x="14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12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87A698B-943E-4B53-8BF7-EC98035159DB}" type="datetimeFigureOut">
              <a:rPr lang="zh-CN" altLang="en-US"/>
              <a:pPr>
                <a:defRPr/>
              </a:pPr>
              <a:t>2018/7/7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C5CD8F2-A894-475B-B9A2-1F367EA0E1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53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69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F0B63DB-6D8C-4BFC-B689-480DC4EC3898}" type="slidenum">
              <a:rPr lang="zh-CN" altLang="en-US" smtClean="0"/>
              <a:pPr/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65462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16FA9C0-1972-4163-B863-233E513D1D58}" type="slidenum">
              <a:rPr lang="zh-CN" altLang="en-US" smtClean="0"/>
              <a:pPr/>
              <a:t>15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4494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9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FBE013C-65A8-4248-B2A3-2B2E838DD3A1}" type="slidenum">
              <a:rPr lang="zh-CN" altLang="en-US" smtClean="0"/>
              <a:pPr/>
              <a:t>16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49631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CCA18E-EA4D-4632-BD0A-4047C51C01D5}" type="slidenum">
              <a:rPr lang="zh-CN" altLang="en-US" smtClean="0"/>
              <a:pPr/>
              <a:t>21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03736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5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CE54921-76AE-4775-9292-F3230C83FF0D}" type="slidenum">
              <a:rPr lang="zh-CN" altLang="en-US" smtClean="0"/>
              <a:pPr/>
              <a:t>27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81855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6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43EEBB1-BF98-4224-9A7C-38F896F8DC96}" type="slidenum">
              <a:rPr lang="zh-CN" altLang="en-US" smtClean="0"/>
              <a:pPr/>
              <a:t>28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87885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直接修改</a:t>
            </a:r>
            <a:r>
              <a:rPr lang="zh-CN" altLang="en-US" baseline="0" dirty="0" smtClean="0"/>
              <a:t> 盲写</a:t>
            </a:r>
            <a:endParaRPr lang="en-US" altLang="zh-CN" baseline="0" dirty="0" smtClean="0"/>
          </a:p>
          <a:p>
            <a:r>
              <a:rPr lang="zh-CN" altLang="en-US" baseline="0" dirty="0" smtClean="0"/>
              <a:t>先读后写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5CD8F2-A894-475B-B9A2-1F367EA0E11F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573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55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A2D1C27-5543-4C4B-860F-5D2F0D4C1010}" type="slidenum">
              <a:rPr lang="zh-CN" altLang="en-US" smtClean="0"/>
              <a:pPr/>
              <a:t>38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06408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6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8D96B54-7055-46E6-8CEC-1F6965236C41}" type="slidenum">
              <a:rPr lang="zh-CN" altLang="en-US" smtClean="0"/>
              <a:pPr/>
              <a:t>39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04093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199480-7F9B-4120-9A18-7FEFFC572DA2}" type="slidenum">
              <a:rPr lang="zh-CN" altLang="en-US" smtClean="0"/>
              <a:pPr/>
              <a:t>40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85815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8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41B7EDF-901E-41E2-8BCD-115C2BE1123C}" type="slidenum">
              <a:rPr lang="zh-CN" altLang="en-US" smtClean="0"/>
              <a:pPr/>
              <a:t>41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9103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00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18BC596-C7C7-41CC-AAE8-02F7888E3901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90577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9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443DA4E-CD53-4E13-9118-BD40D6C83651}" type="slidenum">
              <a:rPr lang="zh-CN" altLang="en-US" smtClean="0"/>
              <a:pPr/>
              <a:t>42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95161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0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D76393-D094-42E8-97B7-9EEC3B1B1423}" type="slidenum">
              <a:rPr lang="zh-CN" altLang="en-US" smtClean="0"/>
              <a:pPr/>
              <a:t>43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36446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4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C54DE0-EBB4-4EC8-8166-4B30766AF807}" type="slidenum">
              <a:rPr lang="zh-CN" altLang="en-US" smtClean="0"/>
              <a:pPr/>
              <a:t>45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25510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5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A780F9-FC2E-40AC-A85B-14907FF91C32}" type="slidenum">
              <a:rPr lang="zh-CN" altLang="en-US" smtClean="0"/>
              <a:pPr/>
              <a:t>46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39507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6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234B458-1E3C-4182-A7FF-FAE22F24A78F}" type="slidenum">
              <a:rPr lang="zh-CN" altLang="en-US" smtClean="0"/>
              <a:pPr/>
              <a:t>47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88437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7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A54A34-0EEA-4AE8-B7FA-E686A720622E}" type="slidenum">
              <a:rPr lang="zh-CN" altLang="en-US" smtClean="0"/>
              <a:pPr/>
              <a:t>49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72719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8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1D6C90F-7FB5-426E-9EBF-C7F5419F39F9}" type="slidenum">
              <a:rPr lang="zh-CN" altLang="en-US" smtClean="0"/>
              <a:pPr/>
              <a:t>50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96189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9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57E990D-6B18-463D-99FD-29DF9EF38E81}" type="slidenum">
              <a:rPr lang="zh-CN" altLang="en-US" smtClean="0"/>
              <a:pPr/>
              <a:t>51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99780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1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AAD758-D626-4DE2-9C85-D7354AE3B108}" type="slidenum">
              <a:rPr lang="zh-CN" altLang="en-US" smtClean="0"/>
              <a:pPr/>
              <a:t>52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23520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2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B4C256A-58EA-4E39-BB36-8B713FA7B11C}" type="slidenum">
              <a:rPr lang="zh-CN" altLang="en-US" smtClean="0"/>
              <a:pPr/>
              <a:t>53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9191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人是生而自由的，但却无往不在枷锁之中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5CD8F2-A894-475B-B9A2-1F367EA0E11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058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3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AB1115-0A19-4333-B86A-3344E6D226F1}" type="slidenum">
              <a:rPr lang="zh-CN" altLang="en-US" smtClean="0"/>
              <a:pPr/>
              <a:t>55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82213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B8FDBE-003C-4711-ACC1-C79D50E7FCAD}" type="slidenum">
              <a:rPr lang="zh-CN" altLang="en-US" smtClean="0"/>
              <a:pPr/>
              <a:t>56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40842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5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663B217-F003-4862-AC2C-EC9C986BE59B}" type="slidenum">
              <a:rPr lang="zh-CN" altLang="en-US" smtClean="0"/>
              <a:pPr/>
              <a:t>57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49967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6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9774AF-134D-4649-91F3-9BFDD4A68DF1}" type="slidenum">
              <a:rPr lang="zh-CN" altLang="en-US" smtClean="0"/>
              <a:pPr/>
              <a:t>58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37119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7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8500CBC-423B-4CF2-8311-02DFD6B97000}" type="slidenum">
              <a:rPr lang="zh-CN" altLang="en-US" smtClean="0"/>
              <a:pPr/>
              <a:t>59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33714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8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8956011-EC74-47C9-8C36-2A62110A2223}" type="slidenum">
              <a:rPr lang="zh-CN" altLang="en-US" smtClean="0"/>
              <a:pPr/>
              <a:t>60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77827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2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B4C256A-58EA-4E39-BB36-8B713FA7B11C}" type="slidenum">
              <a:rPr lang="zh-CN" altLang="en-US" smtClean="0"/>
              <a:pPr/>
              <a:t>65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67258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0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85A14A4-3FF1-4B6D-888A-D8FDFC4CEAA3}" type="slidenum">
              <a:rPr lang="zh-CN" altLang="en-US" smtClean="0"/>
              <a:pPr/>
              <a:t>66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26713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5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7150D9-0B6B-4BCE-820C-3AFBB0E84CAF}" type="slidenum">
              <a:rPr lang="zh-CN" altLang="en-US" smtClean="0"/>
              <a:pPr/>
              <a:t>68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60795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6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13AEE34-A690-4FB9-AD1A-1E768FD32B66}" type="slidenum">
              <a:rPr lang="zh-CN" altLang="en-US" smtClean="0"/>
              <a:pPr/>
              <a:t>69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9777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4307087-11F6-440E-870A-BD5F10193B97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18611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7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C0EF462-BDB8-43A8-B5BA-485F4AAD73F3}" type="slidenum">
              <a:rPr lang="zh-CN" altLang="en-US" smtClean="0"/>
              <a:pPr/>
              <a:t>72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86494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9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E90E0A6-8221-4B9A-8942-C0279C3D05D6}" type="slidenum">
              <a:rPr lang="zh-CN" altLang="en-US" smtClean="0"/>
              <a:pPr/>
              <a:t>74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627887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0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6680E1-1C74-4C73-99B8-06EB17D139E6}" type="slidenum">
              <a:rPr lang="zh-CN" altLang="en-US" smtClean="0"/>
              <a:pPr/>
              <a:t>75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432008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2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676F275-4178-4B45-9D12-C7D7604EEFAE}" type="slidenum">
              <a:rPr lang="zh-CN" altLang="en-US" smtClean="0"/>
              <a:pPr/>
              <a:t>76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22252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35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D1A0DCB-A0FA-4416-B7A4-B76BBA3FC63D}" type="slidenum">
              <a:rPr lang="zh-CN" altLang="en-US" smtClean="0"/>
              <a:pPr/>
              <a:t>77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00292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5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A5C2B40-4717-4892-8342-5739B494649A}" type="slidenum">
              <a:rPr lang="zh-CN" altLang="en-US" smtClean="0"/>
              <a:pPr/>
              <a:t>78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37580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6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1B5093E-F7B9-4747-95D3-69169F182A7D}" type="slidenum">
              <a:rPr lang="zh-CN" altLang="en-US" smtClean="0"/>
              <a:pPr/>
              <a:t>79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1098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7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0CEDEC-7280-434C-932B-BAE30C1C828E}" type="slidenum">
              <a:rPr lang="zh-CN" altLang="en-US" smtClean="0"/>
              <a:pPr/>
              <a:t>80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0462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  <p:sp>
        <p:nvSpPr>
          <p:cNvPr id="198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1AC1DED-9049-4E3C-A993-286D6F5CBF5C}" type="slidenum">
              <a:rPr lang="zh-CN" altLang="en-US" smtClean="0">
                <a:solidFill>
                  <a:srgbClr val="0000FF"/>
                </a:solidFill>
              </a:rPr>
              <a:pPr/>
              <a:t>84</a:t>
            </a:fld>
            <a:endParaRPr lang="en-US" altLang="zh-CN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2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90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96AB0D4-53D6-43E6-9D6E-3F9F6C72A04F}" type="slidenum">
              <a:rPr lang="zh-CN" altLang="en-US" smtClean="0"/>
              <a:pPr/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75642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8D5B03-87A6-4169-A1D7-621840EBDB6C}" type="slidenum">
              <a:rPr lang="zh-CN" altLang="en-US" smtClean="0"/>
              <a:pPr/>
              <a:t>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4024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2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301E08-7B48-41B4-B72E-4FB157DBA63B}" type="slidenum">
              <a:rPr lang="zh-CN" altLang="en-US" smtClean="0"/>
              <a:pPr/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52919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2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301E08-7B48-41B4-B72E-4FB157DBA63B}" type="slidenum">
              <a:rPr lang="zh-CN" altLang="en-US" smtClean="0"/>
              <a:pPr/>
              <a:t>10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08087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7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7D5CE6-B647-46AC-89EC-CA0251CF95F6}" type="slidenum">
              <a:rPr lang="zh-CN" altLang="en-US" smtClean="0"/>
              <a:pPr/>
              <a:t>14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2690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98DD132-96C5-4582-A573-5370EC96A5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D5226-E03E-4D99-8466-18C9B7B899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3863" y="152400"/>
            <a:ext cx="2181225" cy="6400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92863" cy="6400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FEA45-2C1C-4BAC-9346-2AE9862A8F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013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CC0359A5-F98B-48ED-90CD-09497242FB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AA0C5-03ED-4160-AE1E-91B1151C06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51268-A7FA-4EA8-AD42-222EAE7A73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8625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295400"/>
            <a:ext cx="42878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277A5-2233-4432-B362-25F8E9CEF5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9978A-BC2B-4CE1-AEB5-30E1BDE837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4CCEA-290A-431E-A800-F7C4116BEB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F093-DB74-4A1B-BD3D-BD9957CBD6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53252-C098-41BC-8D94-13C7A14448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66"/>
            <a:ext cx="9144000" cy="84613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052736"/>
            <a:ext cx="8726488" cy="561662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98338-3BD2-40C6-A657-CC49347056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CB32A-9F94-4C7B-83ED-75F69C76B7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3863" y="152400"/>
            <a:ext cx="2181225" cy="6400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92863" cy="6400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94499-853A-4741-817A-E77D42914A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  <a:buSzPct val="60000"/>
                  <a:defRPr/>
                </a:pPr>
                <a:endParaRPr lang="zh-CN" alt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  <a:buSzPct val="60000"/>
                  <a:defRPr/>
                </a:pPr>
                <a:endParaRPr lang="zh-CN" alt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  <a:buSzPct val="60000"/>
                  <a:defRPr/>
                </a:pPr>
                <a:endParaRPr lang="zh-CN" alt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  <a:buSzPct val="60000"/>
                  <a:defRPr/>
                </a:pPr>
                <a:endParaRPr lang="zh-CN" alt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SzPct val="60000"/>
                <a:defRPr/>
              </a:pPr>
              <a:endParaRPr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SzPct val="60000"/>
                <a:defRPr/>
              </a:pPr>
              <a:endParaRPr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SzPct val="60000"/>
                <a:defRPr/>
              </a:pPr>
              <a:endParaRPr lang="zh-CN" altLang="en-US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algn="l">
              <a:spcBef>
                <a:spcPct val="0"/>
              </a:spcBef>
              <a:buSzTx/>
              <a:defRPr>
                <a:solidFill>
                  <a:srgbClr val="1C1C1C"/>
                </a:solidFill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spcBef>
                <a:spcPct val="0"/>
              </a:spcBef>
              <a:buSzTx/>
              <a:defRPr>
                <a:solidFill>
                  <a:srgbClr val="1C1C1C"/>
                </a:solidFill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spcBef>
                <a:spcPct val="0"/>
              </a:spcBef>
              <a:buSzTx/>
              <a:defRPr>
                <a:solidFill>
                  <a:srgbClr val="1C1C1C"/>
                </a:solidFill>
                <a:effectLst/>
              </a:defRPr>
            </a:lvl1pPr>
          </a:lstStyle>
          <a:p>
            <a:pPr>
              <a:defRPr/>
            </a:pPr>
            <a:fld id="{F03E4D96-2174-4B06-9D7E-BE4BC6AAC1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1E98908E-8AA5-4884-B7DE-85F593BFFF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E1804540-46C6-4690-A4FB-1A36847E9E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1313" y="1447800"/>
            <a:ext cx="42100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03763" y="1447800"/>
            <a:ext cx="4211637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6FAE686E-FF0F-435A-8FC7-8B3E713344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81174810-8AE6-4352-814B-39846C96E6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39DE363F-CCF9-4A5F-8B0B-14C3AEAD94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04060466-353D-49F9-8692-3C2B548D97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9B3C4-C312-447B-993D-9542788C0C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167AC091-6D60-44CB-89B3-BA11F62A4F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5CD92B8F-7D6E-498E-B987-396CD3858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AE7CE6F4-3D7F-4EC5-AA0E-7CF80765C6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2275" y="381000"/>
            <a:ext cx="2143125" cy="6172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1313" y="381000"/>
            <a:ext cx="6278562" cy="6172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0A3A1C9A-8AB2-4920-8601-2E5156627F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381000"/>
            <a:ext cx="7793038" cy="7842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41313" y="1447800"/>
            <a:ext cx="4210050" cy="247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03763" y="1447800"/>
            <a:ext cx="4211637" cy="247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41313" y="4076700"/>
            <a:ext cx="4210050" cy="247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03763" y="4076700"/>
            <a:ext cx="4211637" cy="247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l"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buSzTx/>
              <a:defRPr>
                <a:effectLst/>
              </a:defRPr>
            </a:lvl1pPr>
          </a:lstStyle>
          <a:p>
            <a:pPr>
              <a:defRPr/>
            </a:pPr>
            <a:fld id="{18CB315E-510B-4CE6-B06B-925E70E493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8625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295400"/>
            <a:ext cx="42878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88A4E-311C-43AA-8458-BA0A432C13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6F3B-10BF-4643-80E5-38647F5750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DA486-61D0-4BC9-8447-D9E2985E1C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8E773-A8B5-4DAD-AC5F-A693B6BDC6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4A91D-04BB-40C8-B81D-FBE88BD0E8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8F9E6-DEF0-4812-BE31-C275AD5A11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ltGray">
          <a:xfrm>
            <a:off x="417513" y="336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ltGray">
          <a:xfrm>
            <a:off x="800100" y="336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ltGray">
          <a:xfrm>
            <a:off x="541338" y="758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ltGray">
          <a:xfrm>
            <a:off x="911225" y="758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ltGray">
          <a:xfrm>
            <a:off x="127000" y="685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762000" y="228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gray">
          <a:xfrm>
            <a:off x="442913" y="1019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152400"/>
            <a:ext cx="7793037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95400"/>
            <a:ext cx="872648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82706B73-EE9A-4949-AF1D-EF30646CF9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rgbClr val="800080"/>
          </a:solidFill>
          <a:latin typeface="+mn-lt"/>
          <a:ea typeface="华文新魏" pitchFamily="2" charset="-122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rgbClr val="800000"/>
          </a:solidFill>
          <a:latin typeface="+mn-lt"/>
          <a:ea typeface="华文新魏" pitchFamily="2" charset="-122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ltGray">
          <a:xfrm>
            <a:off x="417513" y="336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ltGray">
          <a:xfrm>
            <a:off x="800100" y="336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ltGray">
          <a:xfrm>
            <a:off x="541338" y="758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ltGray">
          <a:xfrm>
            <a:off x="911225" y="758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ltGray">
          <a:xfrm>
            <a:off x="127000" y="685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gray">
          <a:xfrm>
            <a:off x="762000" y="228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gray">
          <a:xfrm>
            <a:off x="442913" y="1019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36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152400"/>
            <a:ext cx="7793037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036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95400"/>
            <a:ext cx="872648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036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36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36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18CF0E51-5868-4F5A-8B0F-9142688CA4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宋体" pitchFamily="2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ltGray">
          <a:xfrm>
            <a:off x="417513" y="341313"/>
            <a:ext cx="438150" cy="4746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buSzPct val="60000"/>
              <a:defRPr/>
            </a:pPr>
            <a:endParaRPr lang="zh-CN" altLang="en-US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ltGray">
          <a:xfrm>
            <a:off x="800100" y="3413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buSzPct val="60000"/>
              <a:defRPr/>
            </a:pPr>
            <a:endParaRPr lang="zh-CN" altLang="en-US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ltGray">
          <a:xfrm>
            <a:off x="541338" y="763588"/>
            <a:ext cx="422275" cy="4746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buSzPct val="60000"/>
              <a:defRPr/>
            </a:pPr>
            <a:endParaRPr lang="zh-CN" altLang="en-US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ltGray">
          <a:xfrm>
            <a:off x="911225" y="7635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buSzPct val="60000"/>
              <a:defRPr/>
            </a:pPr>
            <a:endParaRPr lang="zh-CN" altLang="en-US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ltGray">
          <a:xfrm>
            <a:off x="127000" y="6905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buSzPct val="60000"/>
              <a:defRPr/>
            </a:pPr>
            <a:endParaRPr lang="zh-CN" altLang="en-US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762000" y="233363"/>
            <a:ext cx="31750" cy="105251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buSzPct val="60000"/>
              <a:defRPr/>
            </a:pPr>
            <a:endParaRPr lang="zh-CN" altLang="en-US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gray">
          <a:xfrm>
            <a:off x="442913" y="10239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buSzPct val="60000"/>
              <a:defRPr/>
            </a:pPr>
            <a:endParaRPr lang="zh-CN" altLang="en-US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19075"/>
            <a:ext cx="7793038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1313" y="1285875"/>
            <a:ext cx="8574087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buSzPct val="60000"/>
              <a:defRPr kumimoji="0" sz="1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buSzPct val="60000"/>
              <a:defRPr kumimoji="0" sz="1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buSzPct val="60000"/>
              <a:defRPr kumimoji="0" sz="14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defRPr>
            </a:lvl1pPr>
          </a:lstStyle>
          <a:p>
            <a:pPr>
              <a:defRPr/>
            </a:pPr>
            <a:fld id="{E0517B47-97C0-4CA8-AE41-3563F66D9B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5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5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rgbClr val="6600CC"/>
          </a:solidFill>
          <a:latin typeface="+mn-lt"/>
          <a:ea typeface="华文新魏" pitchFamily="2" charset="-122"/>
        </a:defRPr>
      </a:lvl2pPr>
      <a:lvl3pPr marL="1143000" indent="-228600" algn="just" rtl="0" eaLnBrk="0" fontAlgn="base" hangingPunct="0">
        <a:spcBef>
          <a:spcPct val="25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rgbClr val="800080"/>
          </a:solidFill>
          <a:latin typeface="+mn-lt"/>
          <a:ea typeface="华文新魏" pitchFamily="2" charset="-122"/>
        </a:defRPr>
      </a:lvl3pPr>
      <a:lvl4pPr marL="1600200" indent="-228600" algn="just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9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2"/>
          <p:cNvSpPr>
            <a:spLocks noChangeArrowheads="1" noChangeShapeType="1" noTextEdit="1"/>
          </p:cNvSpPr>
          <p:nvPr/>
        </p:nvSpPr>
        <p:spPr bwMode="auto">
          <a:xfrm>
            <a:off x="785786" y="2162172"/>
            <a:ext cx="7715304" cy="126682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>
              <a:defRPr/>
            </a:pPr>
            <a:r>
              <a:rPr lang="zh-CN" altLang="en-US" sz="3600" kern="10" dirty="0" smtClean="0">
                <a:ln w="9525">
                  <a:noFill/>
                  <a:miter lim="800000"/>
                  <a:headEnd/>
                  <a:tailEnd/>
                </a:ln>
                <a:gradFill flip="none" rotWithShape="1">
                  <a:gsLst>
                    <a:gs pos="0">
                      <a:srgbClr val="FFF200"/>
                    </a:gs>
                    <a:gs pos="0">
                      <a:srgbClr val="FFF200"/>
                    </a:gs>
                    <a:gs pos="10000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5921" dir="2700000" algn="ctr" rotWithShape="0">
                    <a:srgbClr val="C0C0C0"/>
                  </a:outerShdw>
                  <a:reflection blurRad="6350" stA="50000" endA="300" endPos="50000" dist="60007" dir="5400000" sy="-100000" algn="bl" rotWithShape="0"/>
                </a:effectLst>
                <a:latin typeface="隶书"/>
                <a:ea typeface="隶书"/>
              </a:rPr>
              <a:t>第六章  </a:t>
            </a:r>
            <a:r>
              <a:rPr lang="zh-CN" altLang="en-US" sz="3600" kern="10" dirty="0">
                <a:ln w="9525">
                  <a:noFill/>
                  <a:miter lim="800000"/>
                  <a:headEnd/>
                  <a:tailEnd/>
                </a:ln>
                <a:gradFill flip="none" rotWithShape="1">
                  <a:gsLst>
                    <a:gs pos="0">
                      <a:srgbClr val="FFF200"/>
                    </a:gs>
                    <a:gs pos="0">
                      <a:srgbClr val="FFF200"/>
                    </a:gs>
                    <a:gs pos="10000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5921" dir="2700000" algn="ctr" rotWithShape="0">
                    <a:srgbClr val="C0C0C0"/>
                  </a:outerShdw>
                  <a:reflection blurRad="6350" stA="50000" endA="300" endPos="50000" dist="60007" dir="5400000" sy="-100000" algn="bl" rotWithShape="0"/>
                </a:effectLst>
                <a:latin typeface="隶书"/>
                <a:ea typeface="隶书"/>
              </a:rPr>
              <a:t>事务</a:t>
            </a:r>
            <a:endParaRPr lang="zh-CN" altLang="en-US" sz="3600" kern="10" dirty="0">
              <a:ln w="9525">
                <a:noFill/>
                <a:miter lim="800000"/>
                <a:headEnd/>
                <a:tailEnd/>
              </a:ln>
              <a:gradFill flip="none" rotWithShape="1">
                <a:gsLst>
                  <a:gs pos="0">
                    <a:srgbClr val="FFF200"/>
                  </a:gs>
                  <a:gs pos="0">
                    <a:srgbClr val="FFF200"/>
                  </a:gs>
                  <a:gs pos="10000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rect">
                  <a:fillToRect l="50000" t="50000" r="50000" b="50000"/>
                </a:path>
                <a:tileRect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dist="35921" dir="2700000" algn="ctr" rotWithShape="0">
                  <a:srgbClr val="C0C0C0"/>
                </a:outerShdw>
                <a:reflection blurRad="6350" stA="50000" endA="300" endPos="50000" dist="60007" dir="5400000" sy="-100000" algn="bl" rotWithShape="0"/>
              </a:effectLst>
              <a:latin typeface="French Script MT" pitchFamily="66" charset="0"/>
              <a:ea typeface="隶书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SQL</a:t>
            </a:r>
            <a:r>
              <a:rPr lang="zh-CN" altLang="en-US" dirty="0"/>
              <a:t>中事务的定义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52736"/>
            <a:ext cx="8726488" cy="302433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defRPr/>
            </a:pPr>
            <a:r>
              <a:rPr lang="zh-CN" altLang="en-US" dirty="0" smtClean="0"/>
              <a:t>事务以</a:t>
            </a:r>
            <a:r>
              <a:rPr lang="en-US" altLang="zh-CN" dirty="0" smtClean="0">
                <a:solidFill>
                  <a:schemeClr val="hlink"/>
                </a:solidFill>
              </a:rPr>
              <a:t>Begin transaction</a:t>
            </a:r>
            <a:r>
              <a:rPr lang="zh-CN" altLang="en-US" dirty="0" smtClean="0"/>
              <a:t>开始，以</a:t>
            </a:r>
            <a:r>
              <a:rPr lang="en-US" altLang="zh-CN" dirty="0" smtClean="0">
                <a:solidFill>
                  <a:schemeClr val="hlink"/>
                </a:solidFill>
              </a:rPr>
              <a:t>Commit transaction</a:t>
            </a:r>
            <a:r>
              <a:rPr lang="zh-CN" altLang="en-US" dirty="0" smtClean="0"/>
              <a:t>或 </a:t>
            </a:r>
            <a:r>
              <a:rPr lang="en-US" altLang="zh-CN" dirty="0" smtClean="0">
                <a:solidFill>
                  <a:schemeClr val="hlink"/>
                </a:solidFill>
              </a:rPr>
              <a:t>Rollback transaction</a:t>
            </a:r>
            <a:r>
              <a:rPr lang="zh-CN" altLang="en-US" dirty="0" smtClean="0"/>
              <a:t>结束</a:t>
            </a:r>
          </a:p>
          <a:p>
            <a:pPr eaLnBrk="1" hangingPunct="1">
              <a:lnSpc>
                <a:spcPct val="105000"/>
              </a:lnSpc>
              <a:defRPr/>
            </a:pPr>
            <a:r>
              <a:rPr lang="en-US" altLang="zh-CN" dirty="0" smtClean="0">
                <a:solidFill>
                  <a:schemeClr val="hlink"/>
                </a:solidFill>
              </a:rPr>
              <a:t>Commit transaction</a:t>
            </a:r>
            <a:r>
              <a:rPr lang="zh-CN" altLang="en-US" dirty="0" smtClean="0"/>
              <a:t>表示提交，事务正常结束</a:t>
            </a:r>
          </a:p>
          <a:p>
            <a:pPr eaLnBrk="1" hangingPunct="1">
              <a:lnSpc>
                <a:spcPct val="105000"/>
              </a:lnSpc>
              <a:defRPr/>
            </a:pPr>
            <a:r>
              <a:rPr lang="en-US" altLang="zh-CN" dirty="0" smtClean="0">
                <a:solidFill>
                  <a:schemeClr val="hlink"/>
                </a:solidFill>
              </a:rPr>
              <a:t>Rollback transaction</a:t>
            </a:r>
            <a:r>
              <a:rPr lang="zh-CN" altLang="en-US" dirty="0" smtClean="0"/>
              <a:t>表示事务非正常结束，撤消事务已做的操作，回滚到事务开始时状态</a:t>
            </a:r>
          </a:p>
        </p:txBody>
      </p:sp>
      <p:sp>
        <p:nvSpPr>
          <p:cNvPr id="4" name="矩形 3"/>
          <p:cNvSpPr/>
          <p:nvPr/>
        </p:nvSpPr>
        <p:spPr>
          <a:xfrm>
            <a:off x="2135083" y="4365104"/>
            <a:ext cx="491352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T</a:t>
            </a:r>
            <a:r>
              <a:rPr lang="en-US" altLang="zh-CN" sz="4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erminate</a:t>
            </a:r>
            <a:r>
              <a:rPr lang="zh-CN" altLang="en-US" sz="4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en-US" altLang="zh-CN" sz="4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终止</a:t>
            </a:r>
            <a:endParaRPr lang="en-US" altLang="zh-CN" sz="48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48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Abort</a:t>
            </a:r>
            <a:r>
              <a:rPr lang="zh-CN" altLang="en-US" sz="48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：中止</a:t>
            </a:r>
            <a:endParaRPr lang="zh-CN" altLang="en-US" sz="4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84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事务基本特性</a:t>
            </a:r>
            <a:r>
              <a:rPr lang="en-US" altLang="zh-CN" dirty="0" smtClean="0"/>
              <a:t>ACID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/>
              <a:t>原子性(</a:t>
            </a:r>
            <a:r>
              <a:rPr lang="en-US" altLang="zh-CN" b="1" dirty="0"/>
              <a:t>Atomicity)</a:t>
            </a:r>
          </a:p>
          <a:p>
            <a:pPr lvl="1" eaLnBrk="1" hangingPunct="1">
              <a:defRPr/>
            </a:pPr>
            <a:r>
              <a:rPr lang="zh-CN" altLang="en-US" dirty="0" smtClean="0"/>
              <a:t>事务</a:t>
            </a:r>
            <a:r>
              <a:rPr lang="zh-CN" altLang="en-US" dirty="0"/>
              <a:t>中包含的所有操作要么全做，要么全不做</a:t>
            </a:r>
          </a:p>
          <a:p>
            <a:pPr lvl="1" eaLnBrk="1" hangingPunct="1">
              <a:defRPr/>
            </a:pPr>
            <a:r>
              <a:rPr lang="zh-CN" altLang="en-US" dirty="0" smtClean="0"/>
              <a:t>原子</a:t>
            </a:r>
            <a:r>
              <a:rPr lang="zh-CN" altLang="en-US" dirty="0"/>
              <a:t>性由</a:t>
            </a:r>
            <a:r>
              <a:rPr lang="zh-CN" altLang="en-US" b="1" dirty="0">
                <a:solidFill>
                  <a:schemeClr val="hlink"/>
                </a:solidFill>
              </a:rPr>
              <a:t>恢复机制</a:t>
            </a:r>
            <a:r>
              <a:rPr lang="zh-CN" altLang="en-US" dirty="0"/>
              <a:t>实现</a:t>
            </a:r>
          </a:p>
          <a:p>
            <a:pPr eaLnBrk="1" hangingPunct="1">
              <a:defRPr/>
            </a:pPr>
            <a:r>
              <a:rPr lang="zh-CN" altLang="en-US" b="1" dirty="0"/>
              <a:t>一致性(</a:t>
            </a:r>
            <a:r>
              <a:rPr lang="en-US" altLang="zh-CN" b="1" dirty="0"/>
              <a:t>Consistency)</a:t>
            </a:r>
          </a:p>
          <a:p>
            <a:pPr lvl="1" eaLnBrk="1" hangingPunct="1">
              <a:defRPr/>
            </a:pPr>
            <a:r>
              <a:rPr lang="zh-CN" altLang="en-US" dirty="0" smtClean="0"/>
              <a:t>事务</a:t>
            </a:r>
            <a:r>
              <a:rPr lang="zh-CN" altLang="en-US" dirty="0"/>
              <a:t>的隔离执行必须保证数据库的一致性</a:t>
            </a:r>
          </a:p>
          <a:p>
            <a:pPr lvl="1" eaLnBrk="1" hangingPunct="1">
              <a:defRPr/>
            </a:pPr>
            <a:r>
              <a:rPr lang="zh-CN" altLang="en-US" dirty="0" smtClean="0"/>
              <a:t>事务</a:t>
            </a:r>
            <a:r>
              <a:rPr lang="zh-CN" altLang="en-US" dirty="0"/>
              <a:t>开始前，数据库处于一致性的状态；事务结束后，数据库必须仍处于一致性状态</a:t>
            </a:r>
          </a:p>
          <a:p>
            <a:pPr lvl="1" eaLnBrk="1" hangingPunct="1">
              <a:defRPr/>
            </a:pPr>
            <a:r>
              <a:rPr lang="zh-CN" altLang="en-US" dirty="0" smtClean="0"/>
              <a:t>数据库</a:t>
            </a:r>
            <a:r>
              <a:rPr lang="zh-CN" altLang="en-US" dirty="0"/>
              <a:t>的一致性状态由</a:t>
            </a:r>
            <a:r>
              <a:rPr lang="zh-CN" altLang="en-US" b="1" dirty="0">
                <a:solidFill>
                  <a:schemeClr val="hlink"/>
                </a:solidFill>
              </a:rPr>
              <a:t>用户</a:t>
            </a:r>
            <a:r>
              <a:rPr lang="zh-CN" altLang="en-US" dirty="0"/>
              <a:t>来负责</a:t>
            </a:r>
          </a:p>
          <a:p>
            <a:pPr lvl="1" eaLnBrk="1" hangingPunct="1">
              <a:buNone/>
              <a:defRPr/>
            </a:pPr>
            <a:r>
              <a:rPr lang="zh-CN" altLang="en-US" dirty="0"/>
              <a:t>	如银行转帐，转帐前后两个帐户金额之和应保持不变（意大利香肠术，</a:t>
            </a:r>
            <a:r>
              <a:rPr lang="en-US" altLang="zh-CN" dirty="0"/>
              <a:t> Salami technique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293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事务基本特性</a:t>
            </a:r>
            <a:r>
              <a:rPr lang="en-US" altLang="zh-CN" dirty="0"/>
              <a:t>ACID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隔离性(</a:t>
            </a:r>
            <a:r>
              <a:rPr lang="en-US" altLang="zh-CN" b="1" dirty="0"/>
              <a:t>Isolation)</a:t>
            </a:r>
          </a:p>
          <a:p>
            <a:pPr lvl="1" eaLnBrk="1" hangingPunct="1">
              <a:spcBef>
                <a:spcPct val="35000"/>
              </a:spcBef>
            </a:pPr>
            <a:r>
              <a:rPr lang="zh-CN" altLang="en-US" dirty="0"/>
              <a:t>系统必须保证事务不受其它并发执行事务的影响</a:t>
            </a:r>
          </a:p>
          <a:p>
            <a:pPr lvl="1" eaLnBrk="1" hangingPunct="1">
              <a:spcBef>
                <a:spcPct val="35000"/>
              </a:spcBef>
            </a:pPr>
            <a:r>
              <a:rPr lang="zh-CN" altLang="en-US" dirty="0" smtClean="0"/>
              <a:t>对</a:t>
            </a:r>
            <a:r>
              <a:rPr lang="zh-CN" altLang="en-US" dirty="0"/>
              <a:t>任何一对事务</a:t>
            </a:r>
            <a:r>
              <a:rPr lang="en-US" altLang="zh-CN" dirty="0"/>
              <a:t>T</a:t>
            </a:r>
            <a:r>
              <a:rPr lang="en-US" altLang="zh-CN" baseline="-14000" dirty="0"/>
              <a:t>1</a:t>
            </a:r>
            <a:r>
              <a:rPr lang="en-US" altLang="zh-CN" dirty="0"/>
              <a:t>，T</a:t>
            </a:r>
            <a:r>
              <a:rPr lang="en-US" altLang="zh-CN" baseline="-14000" dirty="0"/>
              <a:t>2</a:t>
            </a:r>
            <a:r>
              <a:rPr lang="en-US" altLang="zh-CN" dirty="0"/>
              <a:t>，</a:t>
            </a:r>
            <a:r>
              <a:rPr lang="zh-CN" altLang="en-US" dirty="0"/>
              <a:t>在</a:t>
            </a:r>
            <a:r>
              <a:rPr lang="en-US" altLang="zh-CN" dirty="0"/>
              <a:t>T</a:t>
            </a:r>
            <a:r>
              <a:rPr lang="en-US" altLang="zh-CN" baseline="-14000" dirty="0"/>
              <a:t>1</a:t>
            </a:r>
            <a:r>
              <a:rPr lang="zh-CN" altLang="en-US" dirty="0"/>
              <a:t>看来，</a:t>
            </a:r>
            <a:r>
              <a:rPr lang="en-US" altLang="zh-CN" dirty="0"/>
              <a:t>T</a:t>
            </a:r>
            <a:r>
              <a:rPr lang="en-US" altLang="zh-CN" baseline="-14000" dirty="0"/>
              <a:t>2</a:t>
            </a:r>
            <a:r>
              <a:rPr lang="zh-CN" altLang="en-US" dirty="0"/>
              <a:t>要么在</a:t>
            </a:r>
            <a:r>
              <a:rPr lang="en-US" altLang="zh-CN" dirty="0"/>
              <a:t>T</a:t>
            </a:r>
            <a:r>
              <a:rPr lang="en-US" altLang="zh-CN" baseline="-14000" dirty="0"/>
              <a:t>1</a:t>
            </a:r>
            <a:r>
              <a:rPr lang="zh-CN" altLang="en-US" dirty="0"/>
              <a:t>开始之前已经结束，要么在</a:t>
            </a:r>
            <a:r>
              <a:rPr lang="en-US" altLang="zh-CN" dirty="0"/>
              <a:t>T</a:t>
            </a:r>
            <a:r>
              <a:rPr lang="en-US" altLang="zh-CN" baseline="-14000" dirty="0"/>
              <a:t>1</a:t>
            </a:r>
            <a:r>
              <a:rPr lang="zh-CN" altLang="en-US" dirty="0"/>
              <a:t>完成之后再开始执行</a:t>
            </a:r>
          </a:p>
          <a:p>
            <a:pPr lvl="1" eaLnBrk="1" hangingPunct="1">
              <a:spcBef>
                <a:spcPct val="35000"/>
              </a:spcBef>
            </a:pPr>
            <a:r>
              <a:rPr lang="zh-CN" altLang="en-US" dirty="0" smtClean="0"/>
              <a:t>隔离性</a:t>
            </a:r>
            <a:r>
              <a:rPr lang="zh-CN" altLang="en-US" dirty="0"/>
              <a:t>通过</a:t>
            </a:r>
            <a:r>
              <a:rPr lang="zh-CN" altLang="en-US" b="1" dirty="0">
                <a:solidFill>
                  <a:schemeClr val="hlink"/>
                </a:solidFill>
              </a:rPr>
              <a:t>并发控制机制</a:t>
            </a:r>
            <a:r>
              <a:rPr lang="zh-CN" altLang="en-US" dirty="0"/>
              <a:t>实现</a:t>
            </a:r>
          </a:p>
          <a:p>
            <a:pPr eaLnBrk="1" hangingPunct="1"/>
            <a:r>
              <a:rPr lang="zh-CN" altLang="en-US" b="1" dirty="0"/>
              <a:t>持久性(</a:t>
            </a:r>
            <a:r>
              <a:rPr lang="en-US" altLang="zh-CN" b="1" dirty="0"/>
              <a:t>Durability)</a:t>
            </a:r>
          </a:p>
          <a:p>
            <a:pPr lvl="1" eaLnBrk="1" hangingPunct="1">
              <a:spcBef>
                <a:spcPct val="35000"/>
              </a:spcBef>
            </a:pPr>
            <a:r>
              <a:rPr lang="zh-CN" altLang="en-US" dirty="0" smtClean="0"/>
              <a:t>一</a:t>
            </a:r>
            <a:r>
              <a:rPr lang="zh-CN" altLang="en-US" dirty="0"/>
              <a:t>个事务一旦提交之后，它对数据库的影响必须是永久的</a:t>
            </a:r>
          </a:p>
          <a:p>
            <a:pPr lvl="1" eaLnBrk="1" hangingPunct="1">
              <a:spcBef>
                <a:spcPct val="35000"/>
              </a:spcBef>
            </a:pPr>
            <a:r>
              <a:rPr lang="zh-CN" altLang="en-US" dirty="0" smtClean="0"/>
              <a:t>系统发生</a:t>
            </a:r>
            <a:r>
              <a:rPr lang="zh-CN" altLang="en-US" dirty="0"/>
              <a:t>故障不能改变事务的持久性</a:t>
            </a:r>
          </a:p>
          <a:p>
            <a:pPr lvl="1" eaLnBrk="1" hangingPunct="1">
              <a:spcBef>
                <a:spcPct val="35000"/>
              </a:spcBef>
            </a:pPr>
            <a:r>
              <a:rPr lang="zh-CN" altLang="en-US" dirty="0" smtClean="0"/>
              <a:t>持久性</a:t>
            </a:r>
            <a:r>
              <a:rPr lang="zh-CN" altLang="en-US" dirty="0"/>
              <a:t>通过</a:t>
            </a:r>
            <a:r>
              <a:rPr lang="zh-CN" altLang="en-US" b="1" dirty="0">
                <a:solidFill>
                  <a:schemeClr val="hlink"/>
                </a:solidFill>
              </a:rPr>
              <a:t>恢复机制</a:t>
            </a:r>
            <a:r>
              <a:rPr lang="zh-CN" altLang="en-US" dirty="0"/>
              <a:t>实现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9478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事务生命周期图</a:t>
            </a:r>
          </a:p>
        </p:txBody>
      </p:sp>
      <p:grpSp>
        <p:nvGrpSpPr>
          <p:cNvPr id="51203" name="Group 24"/>
          <p:cNvGrpSpPr>
            <a:grpSpLocks/>
          </p:cNvGrpSpPr>
          <p:nvPr/>
        </p:nvGrpSpPr>
        <p:grpSpPr bwMode="auto">
          <a:xfrm>
            <a:off x="152400" y="1125538"/>
            <a:ext cx="8596313" cy="5005387"/>
            <a:chOff x="96" y="1071"/>
            <a:chExt cx="5415" cy="3153"/>
          </a:xfrm>
        </p:grpSpPr>
        <p:sp>
          <p:nvSpPr>
            <p:cNvPr id="51205" name="Oval 3"/>
            <p:cNvSpPr>
              <a:spLocks noChangeArrowheads="1"/>
            </p:cNvSpPr>
            <p:nvPr/>
          </p:nvSpPr>
          <p:spPr bwMode="auto">
            <a:xfrm>
              <a:off x="520" y="1915"/>
              <a:ext cx="989" cy="9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b="1">
                  <a:ea typeface="华文新魏" pitchFamily="2" charset="-122"/>
                </a:rPr>
                <a:t>活动状态</a:t>
              </a:r>
              <a:endParaRPr lang="zh-CN" altLang="en-US">
                <a:ea typeface="华文新魏" pitchFamily="2" charset="-122"/>
              </a:endParaRPr>
            </a:p>
          </p:txBody>
        </p:sp>
        <p:sp>
          <p:nvSpPr>
            <p:cNvPr id="51206" name="Oval 5"/>
            <p:cNvSpPr>
              <a:spLocks noChangeArrowheads="1"/>
            </p:cNvSpPr>
            <p:nvPr/>
          </p:nvSpPr>
          <p:spPr bwMode="auto">
            <a:xfrm>
              <a:off x="2309" y="2803"/>
              <a:ext cx="989" cy="9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>
                  <a:ea typeface="华文新魏" pitchFamily="2" charset="-122"/>
                </a:rPr>
                <a:t>失败状态</a:t>
              </a:r>
            </a:p>
          </p:txBody>
        </p:sp>
        <p:sp>
          <p:nvSpPr>
            <p:cNvPr id="51207" name="Oval 7"/>
            <p:cNvSpPr>
              <a:spLocks noChangeArrowheads="1"/>
            </p:cNvSpPr>
            <p:nvPr/>
          </p:nvSpPr>
          <p:spPr bwMode="auto">
            <a:xfrm>
              <a:off x="2309" y="1071"/>
              <a:ext cx="989" cy="9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>
                  <a:ea typeface="华文新魏" pitchFamily="2" charset="-122"/>
                </a:rPr>
                <a:t>部分</a:t>
              </a:r>
            </a:p>
            <a:p>
              <a:pPr algn="ctr"/>
              <a:r>
                <a:rPr lang="zh-CN" altLang="en-US" b="1">
                  <a:ea typeface="华文新魏" pitchFamily="2" charset="-122"/>
                </a:rPr>
                <a:t>提交状态</a:t>
              </a:r>
              <a:endParaRPr lang="zh-CN" altLang="en-US">
                <a:ea typeface="华文新魏" pitchFamily="2" charset="-122"/>
              </a:endParaRPr>
            </a:p>
          </p:txBody>
        </p:sp>
        <p:sp>
          <p:nvSpPr>
            <p:cNvPr id="51208" name="Oval 9"/>
            <p:cNvSpPr>
              <a:spLocks noChangeArrowheads="1"/>
            </p:cNvSpPr>
            <p:nvPr/>
          </p:nvSpPr>
          <p:spPr bwMode="auto">
            <a:xfrm>
              <a:off x="4098" y="1071"/>
              <a:ext cx="989" cy="9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>
                  <a:ea typeface="华文新魏" pitchFamily="2" charset="-122"/>
                </a:rPr>
                <a:t>提交状态</a:t>
              </a:r>
            </a:p>
          </p:txBody>
        </p:sp>
        <p:sp>
          <p:nvSpPr>
            <p:cNvPr id="51209" name="Oval 11"/>
            <p:cNvSpPr>
              <a:spLocks noChangeArrowheads="1"/>
            </p:cNvSpPr>
            <p:nvPr/>
          </p:nvSpPr>
          <p:spPr bwMode="auto">
            <a:xfrm>
              <a:off x="4098" y="2759"/>
              <a:ext cx="989" cy="9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>
                  <a:ea typeface="华文新魏" pitchFamily="2" charset="-122"/>
                </a:rPr>
                <a:t>中止状态</a:t>
              </a:r>
            </a:p>
          </p:txBody>
        </p:sp>
        <p:sp>
          <p:nvSpPr>
            <p:cNvPr id="51210" name="AutoShape 13"/>
            <p:cNvSpPr>
              <a:spLocks noChangeArrowheads="1"/>
            </p:cNvSpPr>
            <p:nvPr/>
          </p:nvSpPr>
          <p:spPr bwMode="auto">
            <a:xfrm>
              <a:off x="3345" y="1426"/>
              <a:ext cx="706" cy="178"/>
            </a:xfrm>
            <a:prstGeom prst="rightArrow">
              <a:avLst>
                <a:gd name="adj1" fmla="val 50000"/>
                <a:gd name="adj2" fmla="val 9915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1" name="AutoShape 14"/>
            <p:cNvSpPr>
              <a:spLocks noChangeArrowheads="1"/>
            </p:cNvSpPr>
            <p:nvPr/>
          </p:nvSpPr>
          <p:spPr bwMode="auto">
            <a:xfrm>
              <a:off x="3345" y="3158"/>
              <a:ext cx="706" cy="178"/>
            </a:xfrm>
            <a:prstGeom prst="rightArrow">
              <a:avLst>
                <a:gd name="adj1" fmla="val 50000"/>
                <a:gd name="adj2" fmla="val 9915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2" name="AutoShape 15"/>
            <p:cNvSpPr>
              <a:spLocks noChangeArrowheads="1"/>
            </p:cNvSpPr>
            <p:nvPr/>
          </p:nvSpPr>
          <p:spPr bwMode="auto">
            <a:xfrm rot="1800000" flipV="1">
              <a:off x="1442" y="2672"/>
              <a:ext cx="1008" cy="220"/>
            </a:xfrm>
            <a:prstGeom prst="rightArrow">
              <a:avLst>
                <a:gd name="adj1" fmla="val 50000"/>
                <a:gd name="adj2" fmla="val 114545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3" name="AutoShape 16"/>
            <p:cNvSpPr>
              <a:spLocks noChangeArrowheads="1"/>
            </p:cNvSpPr>
            <p:nvPr/>
          </p:nvSpPr>
          <p:spPr bwMode="auto">
            <a:xfrm rot="19800000" flipV="1">
              <a:off x="1367" y="1739"/>
              <a:ext cx="1009" cy="220"/>
            </a:xfrm>
            <a:prstGeom prst="rightArrow">
              <a:avLst>
                <a:gd name="adj1" fmla="val 50000"/>
                <a:gd name="adj2" fmla="val 114659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4" name="AutoShape 17"/>
            <p:cNvSpPr>
              <a:spLocks noChangeArrowheads="1"/>
            </p:cNvSpPr>
            <p:nvPr/>
          </p:nvSpPr>
          <p:spPr bwMode="auto">
            <a:xfrm>
              <a:off x="96" y="3336"/>
              <a:ext cx="989" cy="400"/>
            </a:xfrm>
            <a:prstGeom prst="wedgeRoundRectCallout">
              <a:avLst>
                <a:gd name="adj1" fmla="val 37796"/>
                <a:gd name="adj2" fmla="val -169676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>
                  <a:latin typeface="Times New Roman" pitchFamily="18" charset="0"/>
                  <a:ea typeface="华文新魏" pitchFamily="2" charset="-122"/>
                </a:rPr>
                <a:t>初始状态</a:t>
              </a:r>
              <a:endParaRPr lang="zh-CN" altLang="en-US">
                <a:latin typeface="Times New Roman" pitchFamily="18" charset="0"/>
                <a:ea typeface="华文新魏" pitchFamily="2" charset="-122"/>
              </a:endParaRPr>
            </a:p>
          </p:txBody>
        </p:sp>
        <p:sp>
          <p:nvSpPr>
            <p:cNvPr id="51215" name="AutoShape 18"/>
            <p:cNvSpPr>
              <a:spLocks noChangeArrowheads="1"/>
            </p:cNvSpPr>
            <p:nvPr/>
          </p:nvSpPr>
          <p:spPr bwMode="auto">
            <a:xfrm>
              <a:off x="1226" y="3736"/>
              <a:ext cx="1036" cy="444"/>
            </a:xfrm>
            <a:prstGeom prst="wedgeRoundRectCallout">
              <a:avLst>
                <a:gd name="adj1" fmla="val 60699"/>
                <a:gd name="adj2" fmla="val -110417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>
                  <a:latin typeface="Times New Roman" pitchFamily="18" charset="0"/>
                  <a:ea typeface="华文新魏" pitchFamily="2" charset="-122"/>
                </a:rPr>
                <a:t>事务无法继</a:t>
              </a:r>
            </a:p>
            <a:p>
              <a:pPr algn="ctr"/>
              <a:r>
                <a:rPr lang="zh-CN" altLang="en-US" b="1">
                  <a:latin typeface="Times New Roman" pitchFamily="18" charset="0"/>
                  <a:ea typeface="华文新魏" pitchFamily="2" charset="-122"/>
                </a:rPr>
                <a:t>续正常执行</a:t>
              </a:r>
              <a:endParaRPr lang="zh-CN" altLang="en-US">
                <a:latin typeface="Times New Roman" pitchFamily="18" charset="0"/>
                <a:ea typeface="华文新魏" pitchFamily="2" charset="-122"/>
              </a:endParaRPr>
            </a:p>
          </p:txBody>
        </p:sp>
        <p:sp>
          <p:nvSpPr>
            <p:cNvPr id="51216" name="AutoShape 19"/>
            <p:cNvSpPr>
              <a:spLocks noChangeArrowheads="1"/>
            </p:cNvSpPr>
            <p:nvPr/>
          </p:nvSpPr>
          <p:spPr bwMode="auto">
            <a:xfrm>
              <a:off x="2733" y="3780"/>
              <a:ext cx="1789" cy="444"/>
            </a:xfrm>
            <a:prstGeom prst="wedgeRoundRectCallout">
              <a:avLst>
                <a:gd name="adj1" fmla="val 32565"/>
                <a:gd name="adj2" fmla="val -108750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>
                  <a:latin typeface="Times New Roman" pitchFamily="18" charset="0"/>
                  <a:ea typeface="华文新魏" pitchFamily="2" charset="-122"/>
                </a:rPr>
                <a:t>事务回滚，数据库恢</a:t>
              </a:r>
            </a:p>
            <a:p>
              <a:pPr algn="ctr"/>
              <a:r>
                <a:rPr lang="zh-CN" altLang="en-US" b="1">
                  <a:latin typeface="Times New Roman" pitchFamily="18" charset="0"/>
                  <a:ea typeface="华文新魏" pitchFamily="2" charset="-122"/>
                </a:rPr>
                <a:t>复到事务开始前状态</a:t>
              </a:r>
              <a:endParaRPr lang="zh-CN" altLang="en-US">
                <a:latin typeface="Times New Roman" pitchFamily="18" charset="0"/>
                <a:ea typeface="华文新魏" pitchFamily="2" charset="-122"/>
              </a:endParaRPr>
            </a:p>
          </p:txBody>
        </p:sp>
        <p:sp>
          <p:nvSpPr>
            <p:cNvPr id="51217" name="AutoShape 20"/>
            <p:cNvSpPr>
              <a:spLocks noChangeArrowheads="1"/>
            </p:cNvSpPr>
            <p:nvPr/>
          </p:nvSpPr>
          <p:spPr bwMode="auto">
            <a:xfrm>
              <a:off x="3157" y="2226"/>
              <a:ext cx="988" cy="444"/>
            </a:xfrm>
            <a:prstGeom prst="wedgeRoundRectCallout">
              <a:avLst>
                <a:gd name="adj1" fmla="val -49505"/>
                <a:gd name="adj2" fmla="val -128958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>
                  <a:latin typeface="Times New Roman" pitchFamily="18" charset="0"/>
                  <a:ea typeface="华文新魏" pitchFamily="2" charset="-122"/>
                </a:rPr>
                <a:t>最后一条语</a:t>
              </a:r>
            </a:p>
            <a:p>
              <a:pPr algn="ctr"/>
              <a:r>
                <a:rPr lang="zh-CN" altLang="en-US" b="1">
                  <a:latin typeface="Times New Roman" pitchFamily="18" charset="0"/>
                  <a:ea typeface="华文新魏" pitchFamily="2" charset="-122"/>
                </a:rPr>
                <a:t>句被执行后</a:t>
              </a:r>
              <a:endParaRPr lang="zh-CN" altLang="en-US">
                <a:latin typeface="Times New Roman" pitchFamily="18" charset="0"/>
                <a:ea typeface="华文新魏" pitchFamily="2" charset="-122"/>
              </a:endParaRPr>
            </a:p>
          </p:txBody>
        </p:sp>
        <p:sp>
          <p:nvSpPr>
            <p:cNvPr id="51218" name="AutoShape 21"/>
            <p:cNvSpPr>
              <a:spLocks noChangeArrowheads="1"/>
            </p:cNvSpPr>
            <p:nvPr/>
          </p:nvSpPr>
          <p:spPr bwMode="auto">
            <a:xfrm>
              <a:off x="4334" y="2226"/>
              <a:ext cx="1177" cy="444"/>
            </a:xfrm>
            <a:prstGeom prst="wedgeRoundRectCallout">
              <a:avLst>
                <a:gd name="adj1" fmla="val -25083"/>
                <a:gd name="adj2" fmla="val -96875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>
                  <a:latin typeface="Times New Roman" pitchFamily="18" charset="0"/>
                  <a:ea typeface="华文新魏" pitchFamily="2" charset="-122"/>
                </a:rPr>
                <a:t>成功完成，永</a:t>
              </a:r>
            </a:p>
            <a:p>
              <a:pPr algn="ctr"/>
              <a:r>
                <a:rPr lang="zh-CN" altLang="en-US" b="1">
                  <a:latin typeface="Times New Roman" pitchFamily="18" charset="0"/>
                  <a:ea typeface="华文新魏" pitchFamily="2" charset="-122"/>
                </a:rPr>
                <a:t>久写入数据库</a:t>
              </a:r>
              <a:endParaRPr lang="zh-CN" altLang="en-US">
                <a:latin typeface="Times New Roman" pitchFamily="18" charset="0"/>
                <a:ea typeface="华文新魏" pitchFamily="2" charset="-122"/>
              </a:endParaRPr>
            </a:p>
          </p:txBody>
        </p:sp>
        <p:sp>
          <p:nvSpPr>
            <p:cNvPr id="51219" name="AutoShape 22"/>
            <p:cNvSpPr>
              <a:spLocks noChangeArrowheads="1"/>
            </p:cNvSpPr>
            <p:nvPr/>
          </p:nvSpPr>
          <p:spPr bwMode="auto">
            <a:xfrm rot="5400000">
              <a:off x="2426" y="2308"/>
              <a:ext cx="755" cy="235"/>
            </a:xfrm>
            <a:prstGeom prst="rightArrow">
              <a:avLst>
                <a:gd name="adj1" fmla="val 50000"/>
                <a:gd name="adj2" fmla="val 80319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事务调度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dirty="0" smtClean="0"/>
              <a:t>事务的执行顺序称为一个调度，表示事务的指令在系统中执行的时间顺序</a:t>
            </a:r>
          </a:p>
          <a:p>
            <a:pPr eaLnBrk="1" hangingPunct="1">
              <a:defRPr/>
            </a:pPr>
            <a:r>
              <a:rPr lang="zh-CN" altLang="en-US" sz="2800" dirty="0" smtClean="0"/>
              <a:t>一组事务的调度必须保证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包含了所有事务的操作指令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一个事务中指令的顺序必须保持不变</a:t>
            </a:r>
          </a:p>
          <a:p>
            <a:pPr eaLnBrk="1" hangingPunct="1">
              <a:defRPr/>
            </a:pPr>
            <a:r>
              <a:rPr lang="zh-CN" altLang="en-US" sz="2800" dirty="0" smtClean="0"/>
              <a:t>串行调度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在串行调度中，属于同一事务的指令紧挨在一起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对于有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个事务的事务组，可以有</a:t>
            </a:r>
            <a:r>
              <a:rPr lang="en-US" altLang="zh-CN" sz="2400" dirty="0" smtClean="0"/>
              <a:t>n！</a:t>
            </a:r>
            <a:r>
              <a:rPr lang="zh-CN" altLang="en-US" sz="2400" dirty="0" smtClean="0"/>
              <a:t>个有效调度</a:t>
            </a:r>
          </a:p>
          <a:p>
            <a:pPr eaLnBrk="1" hangingPunct="1">
              <a:defRPr/>
            </a:pPr>
            <a:r>
              <a:rPr lang="zh-CN" altLang="en-US" sz="2800" dirty="0" smtClean="0"/>
              <a:t>并行调度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在并行调度中，来自不同事务的指令可以交叉执行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当并行调度等价于某个串行调度时，则称它是正确的</a:t>
            </a:r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900113" y="6237312"/>
            <a:ext cx="7488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n</a:t>
            </a:r>
            <a:r>
              <a:rPr lang="zh-CN" altLang="en-US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个事务，</a:t>
            </a:r>
            <a:r>
              <a:rPr lang="en-US" altLang="zh-CN" b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ti</a:t>
            </a:r>
            <a:r>
              <a:rPr lang="zh-CN" altLang="en-US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有</a:t>
            </a:r>
            <a:r>
              <a:rPr lang="en-US" altLang="zh-CN" b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ki</a:t>
            </a:r>
            <a:r>
              <a:rPr lang="zh-CN" altLang="en-US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条指令，则可能的并发调度有多少</a:t>
            </a:r>
            <a:r>
              <a:rPr lang="zh-CN" altLang="en-US" b="1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个？</a:t>
            </a:r>
            <a:endParaRPr lang="zh-CN" altLang="en-US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4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/>
      <p:bldP spid="6656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并行 </a:t>
            </a:r>
            <a:r>
              <a:rPr lang="en-US" altLang="zh-CN" dirty="0"/>
              <a:t>Vs </a:t>
            </a:r>
            <a:r>
              <a:rPr lang="zh-CN" altLang="en-US" dirty="0"/>
              <a:t>串行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基本比较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并行事务有可能破坏数据库的一致性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串行事务效率低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并行的优点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一个事务由不同的步骤组成，所涉及的系统资源也不同。这些步骤可以并发执行，以提高系统的</a:t>
            </a:r>
            <a:r>
              <a:rPr lang="zh-CN" altLang="en-US" b="1" dirty="0" smtClean="0"/>
              <a:t>吞吐量</a:t>
            </a:r>
            <a:endParaRPr lang="zh-CN" altLang="en-US" dirty="0" smtClean="0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系统中存在着周期不等的各种事务，串行会导致难于预测的时延。如果各个事务所涉及的是数据库的不同部分，采用并发会减少</a:t>
            </a:r>
            <a:r>
              <a:rPr lang="zh-CN" altLang="en-US" b="1" dirty="0" smtClean="0"/>
              <a:t>平均响应时间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事务调度示例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6224" y="1046635"/>
            <a:ext cx="5711552" cy="533400"/>
          </a:xfrm>
        </p:spPr>
        <p:txBody>
          <a:bodyPr/>
          <a:lstStyle/>
          <a:p>
            <a:pPr marL="0" indent="0" algn="ctr" eaLnBrk="1" hangingPunct="1">
              <a:buNone/>
              <a:defRPr/>
            </a:pPr>
            <a:r>
              <a:rPr lang="zh-CN" altLang="en-US" dirty="0" smtClean="0"/>
              <a:t>假定有如下两个转账事务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295400" y="2971800"/>
            <a:ext cx="2362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T1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A := A </a:t>
            </a:r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 50;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write(A);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read(B);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B := B + 50;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486400" y="2667000"/>
            <a:ext cx="28194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T2</a:t>
            </a:r>
          </a:p>
          <a:p>
            <a:r>
              <a:rPr lang="en-US" altLang="zh-CN" sz="3200" dirty="0" smtClean="0">
                <a:solidFill>
                  <a:schemeClr val="tx2"/>
                </a:solidFill>
                <a:latin typeface="Times New Roman" pitchFamily="18" charset="0"/>
              </a:rPr>
              <a:t>read(A</a:t>
            </a:r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);</a:t>
            </a:r>
          </a:p>
          <a:p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temp := A</a:t>
            </a:r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0.1</a:t>
            </a:r>
          </a:p>
          <a:p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A := A </a:t>
            </a:r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 temp;</a:t>
            </a:r>
          </a:p>
          <a:p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write(A); </a:t>
            </a:r>
          </a:p>
          <a:p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read(B);</a:t>
            </a:r>
          </a:p>
          <a:p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B := B + temp;</a:t>
            </a:r>
          </a:p>
          <a:p>
            <a:r>
              <a:rPr lang="en-US" altLang="zh-CN" sz="3200" dirty="0">
                <a:solidFill>
                  <a:schemeClr val="tx2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56326" name="AutoShape 6"/>
          <p:cNvSpPr>
            <a:spLocks noChangeArrowheads="1"/>
          </p:cNvSpPr>
          <p:nvPr/>
        </p:nvSpPr>
        <p:spPr bwMode="auto">
          <a:xfrm>
            <a:off x="228600" y="2286000"/>
            <a:ext cx="1524000" cy="762000"/>
          </a:xfrm>
          <a:prstGeom prst="wedgeRoundRectCallout">
            <a:avLst>
              <a:gd name="adj1" fmla="val 75833"/>
              <a:gd name="adj2" fmla="val 802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从</a:t>
            </a:r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过户</a:t>
            </a:r>
          </a:p>
          <a:p>
            <a:pPr algn="ctr"/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50￥到</a:t>
            </a:r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6327" name="AutoShape 7"/>
          <p:cNvSpPr>
            <a:spLocks noChangeArrowheads="1"/>
          </p:cNvSpPr>
          <p:nvPr/>
        </p:nvSpPr>
        <p:spPr bwMode="auto">
          <a:xfrm>
            <a:off x="6781800" y="1676400"/>
            <a:ext cx="1828800" cy="762000"/>
          </a:xfrm>
          <a:prstGeom prst="wedgeRoundRectCallout">
            <a:avLst>
              <a:gd name="adj1" fmla="val -39495"/>
              <a:gd name="adj2" fmla="val 8291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从</a:t>
            </a:r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过户存款</a:t>
            </a:r>
          </a:p>
          <a:p>
            <a:pPr algn="ctr"/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的10%到</a:t>
            </a:r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6328" name="AutoShape 8"/>
          <p:cNvSpPr>
            <a:spLocks noChangeArrowheads="1"/>
          </p:cNvSpPr>
          <p:nvPr/>
        </p:nvSpPr>
        <p:spPr bwMode="auto">
          <a:xfrm>
            <a:off x="3429000" y="1828800"/>
            <a:ext cx="1905000" cy="1447800"/>
          </a:xfrm>
          <a:prstGeom prst="wedgeRoundRectCallout">
            <a:avLst>
              <a:gd name="adj1" fmla="val 19735"/>
              <a:gd name="adj2" fmla="val 5033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开始状态：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A=1000￥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B=2000￥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A+B=3000￥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</a:t>
            </a:r>
            <a:r>
              <a:rPr lang="zh-CN" altLang="en-US" dirty="0" smtClean="0"/>
              <a:t>调度示例</a:t>
            </a:r>
            <a:r>
              <a:rPr lang="zh-CN" altLang="en-US" dirty="0"/>
              <a:t>：</a:t>
            </a:r>
            <a:r>
              <a:rPr lang="zh-CN" altLang="en-US" sz="3200" dirty="0" smtClean="0"/>
              <a:t>串行调度</a:t>
            </a:r>
            <a:r>
              <a:rPr lang="en-US" altLang="zh-CN" sz="3200" dirty="0" smtClean="0"/>
              <a:t>1</a:t>
            </a:r>
            <a:endParaRPr lang="zh-CN" altLang="en-US" sz="32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66800" y="1219200"/>
            <a:ext cx="30480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A := A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50;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write(A);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read(B);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B := B + 50;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write(B);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3657600"/>
            <a:ext cx="3886200" cy="32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temp := A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0.1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A := A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temp;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     write(A);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read(B);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B := B + temp;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write(B);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13271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495800" y="1066800"/>
            <a:ext cx="0" cy="579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828800" y="7620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T1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638800" y="7937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T2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371600" y="4267200"/>
            <a:ext cx="1828800" cy="762000"/>
          </a:xfrm>
          <a:prstGeom prst="wedgeRoundRectCallout">
            <a:avLst>
              <a:gd name="adj1" fmla="val 118926"/>
              <a:gd name="adj2" fmla="val -9250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B=2050￥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1524000" y="5334000"/>
            <a:ext cx="1905000" cy="1447800"/>
          </a:xfrm>
          <a:prstGeom prst="wedgeRoundRectCallout">
            <a:avLst>
              <a:gd name="adj1" fmla="val 105833"/>
              <a:gd name="adj2" fmla="val 4462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结束状态：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A=855￥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B=2145￥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A+B=3000￥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49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事务调度示例：</a:t>
            </a:r>
            <a:r>
              <a:rPr lang="zh-CN" altLang="en-US" sz="3200" dirty="0"/>
              <a:t>串行</a:t>
            </a:r>
            <a:r>
              <a:rPr lang="zh-CN" altLang="en-US" sz="3200" dirty="0" smtClean="0"/>
              <a:t>调度</a:t>
            </a:r>
            <a:r>
              <a:rPr lang="en-US" altLang="zh-CN" sz="3200" dirty="0" smtClean="0"/>
              <a:t>2</a:t>
            </a:r>
            <a:endParaRPr lang="zh-CN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066800" y="4110434"/>
            <a:ext cx="30480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A := A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50;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write(A);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read(B);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B := B + 50;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write(B);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0" y="1213247"/>
            <a:ext cx="3886200" cy="320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temp := A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0.1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A := A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temp;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     write(A);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read(B);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B := B + temp;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write(B);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0" y="1322784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4495800" y="1062434"/>
            <a:ext cx="0" cy="579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8800" y="757634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T1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638800" y="789384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T2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562600" y="4415234"/>
            <a:ext cx="1828800" cy="762000"/>
          </a:xfrm>
          <a:prstGeom prst="wedgeRoundRectCallout">
            <a:avLst>
              <a:gd name="adj1" fmla="val -108245"/>
              <a:gd name="adj2" fmla="val -602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A=900￥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B=2100￥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5562600" y="5329634"/>
            <a:ext cx="1905000" cy="1447800"/>
          </a:xfrm>
          <a:prstGeom prst="wedgeRoundRectCallout">
            <a:avLst>
              <a:gd name="adj1" fmla="val -104417"/>
              <a:gd name="adj2" fmla="val 4583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结束状态：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A=850￥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B=2150￥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A+B=3000￥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76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事务调度示例</a:t>
            </a:r>
            <a:r>
              <a:rPr lang="zh-CN" altLang="en-US" dirty="0" smtClean="0"/>
              <a:t>：</a:t>
            </a:r>
            <a:r>
              <a:rPr lang="zh-CN" altLang="en-US" sz="3200" dirty="0" smtClean="0"/>
              <a:t>并行</a:t>
            </a:r>
            <a:r>
              <a:rPr lang="zh-CN" altLang="en-US" sz="3200" dirty="0"/>
              <a:t>调度</a:t>
            </a:r>
            <a:r>
              <a:rPr lang="en-US" altLang="zh-CN" sz="3200" dirty="0"/>
              <a:t>1</a:t>
            </a:r>
            <a:endParaRPr lang="zh-CN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066800" y="1219200"/>
            <a:ext cx="3048000" cy="149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A := A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50;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write(A);</a:t>
            </a:r>
            <a:endParaRPr lang="en-US" altLang="zh-CN" sz="28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0" y="5484813"/>
            <a:ext cx="38862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B := B + temp;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write(B);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0" y="13271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4495800" y="1066800"/>
            <a:ext cx="0" cy="579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8800" y="7620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T1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638800" y="7937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T2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562600" y="1752600"/>
            <a:ext cx="1828800" cy="685800"/>
          </a:xfrm>
          <a:prstGeom prst="wedgeRoundRectCallout">
            <a:avLst>
              <a:gd name="adj1" fmla="val -107380"/>
              <a:gd name="adj2" fmla="val 7037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524000" y="5334000"/>
            <a:ext cx="1905000" cy="1447800"/>
          </a:xfrm>
          <a:prstGeom prst="wedgeRoundRectCallout">
            <a:avLst>
              <a:gd name="adj1" fmla="val 105833"/>
              <a:gd name="adj2" fmla="val 4462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结束状态：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A=855￥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B=2145￥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A+B=3000￥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219200" y="3960813"/>
            <a:ext cx="30480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B := B + 50;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write(B);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572000" y="2360613"/>
            <a:ext cx="38862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temp := A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0.1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A := A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temp;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     write(A);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 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600200" y="2743200"/>
            <a:ext cx="1828800" cy="685800"/>
          </a:xfrm>
          <a:prstGeom prst="wedgeRoundRectCallout">
            <a:avLst>
              <a:gd name="adj1" fmla="val 107292"/>
              <a:gd name="adj2" fmla="val 14722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A=855￥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5562600" y="4419600"/>
            <a:ext cx="1828800" cy="685800"/>
          </a:xfrm>
          <a:prstGeom prst="wedgeRoundRectCallout">
            <a:avLst>
              <a:gd name="adj1" fmla="val -107380"/>
              <a:gd name="adj2" fmla="val 7037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A=855￥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B=2050￥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036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C9FCB"/>
            </a:gs>
            <a:gs pos="13000">
              <a:srgbClr val="F8B049"/>
            </a:gs>
            <a:gs pos="21001">
              <a:srgbClr val="F8B049"/>
            </a:gs>
            <a:gs pos="63000">
              <a:srgbClr val="FEE7F2"/>
            </a:gs>
            <a:gs pos="67000">
              <a:srgbClr val="F952A0"/>
            </a:gs>
            <a:gs pos="69000">
              <a:srgbClr val="C50849"/>
            </a:gs>
            <a:gs pos="82001">
              <a:srgbClr val="B43E85"/>
            </a:gs>
            <a:gs pos="100000">
              <a:srgbClr val="F8B04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提纲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5616" y="908720"/>
            <a:ext cx="5976664" cy="561662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事务概念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事务调度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并发调度中的不一致现象</a:t>
            </a:r>
            <a:endParaRPr lang="en-US" altLang="zh-CN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事务隔离性级别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事务冲突可串行化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事务视图可串行化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事务模型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事务调度示例：</a:t>
            </a:r>
            <a:r>
              <a:rPr lang="zh-CN" altLang="en-US" sz="3200" dirty="0"/>
              <a:t>并行</a:t>
            </a:r>
            <a:r>
              <a:rPr lang="zh-CN" altLang="en-US" sz="3200" dirty="0" smtClean="0"/>
              <a:t>调度</a:t>
            </a:r>
            <a:r>
              <a:rPr lang="en-US" altLang="zh-CN" sz="3200" dirty="0" smtClean="0"/>
              <a:t>2</a:t>
            </a:r>
            <a:endParaRPr lang="zh-CN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066800" y="1219200"/>
            <a:ext cx="30480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A := A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50;</a:t>
            </a:r>
          </a:p>
          <a:p>
            <a:endParaRPr lang="en-US" altLang="zh-CN" sz="2800">
              <a:solidFill>
                <a:schemeClr val="tx2"/>
              </a:solidFill>
              <a:latin typeface="Times New Roman" pitchFamily="18" charset="0"/>
            </a:endParaRP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write(A);</a:t>
            </a:r>
            <a:endParaRPr lang="en-US" altLang="zh-CN" sz="28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0" y="5484813"/>
            <a:ext cx="38862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B := B + temp;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write(B);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0" y="13271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4495800" y="1066800"/>
            <a:ext cx="0" cy="579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8800" y="7620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T1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638800" y="7937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T2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6588125" y="1412875"/>
            <a:ext cx="1828800" cy="685800"/>
          </a:xfrm>
          <a:prstGeom prst="wedgeRoundRectCallout">
            <a:avLst>
              <a:gd name="adj1" fmla="val -162241"/>
              <a:gd name="adj2" fmla="val 5185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A=1000￥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524000" y="5365750"/>
            <a:ext cx="1905000" cy="1447800"/>
          </a:xfrm>
          <a:prstGeom prst="wedgeRoundRectCallout">
            <a:avLst>
              <a:gd name="adj1" fmla="val 105833"/>
              <a:gd name="adj2" fmla="val 4462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结束状态：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A=900￥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B=2150￥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A+B=3050￥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219200" y="4071938"/>
            <a:ext cx="30480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B := B + 50;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write(B);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572000" y="2089150"/>
            <a:ext cx="3095625" cy="23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tx2"/>
                </a:solidFill>
                <a:latin typeface="Times New Roman" pitchFamily="18" charset="0"/>
              </a:rPr>
              <a:t>     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endParaRPr lang="en-US" altLang="zh-CN" sz="2800">
              <a:solidFill>
                <a:schemeClr val="tx2"/>
              </a:solidFill>
              <a:latin typeface="Times New Roman" pitchFamily="18" charset="0"/>
            </a:endParaRP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temp := A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0.1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A := A 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temp;</a:t>
            </a:r>
          </a:p>
          <a:p>
            <a:r>
              <a:rPr lang="en-US" altLang="zh-CN" sz="3200">
                <a:solidFill>
                  <a:schemeClr val="tx2"/>
                </a:solidFill>
                <a:latin typeface="Times New Roman" pitchFamily="18" charset="0"/>
              </a:rPr>
              <a:t>     write(A);</a:t>
            </a: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       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690688" y="3357563"/>
            <a:ext cx="1512887" cy="685800"/>
          </a:xfrm>
          <a:prstGeom prst="wedgeRoundRectCallout">
            <a:avLst>
              <a:gd name="adj1" fmla="val 134889"/>
              <a:gd name="adj2" fmla="val 6388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A=900￥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6704013" y="4365625"/>
            <a:ext cx="1828800" cy="685800"/>
          </a:xfrm>
          <a:prstGeom prst="wedgeRoundRectCallout">
            <a:avLst>
              <a:gd name="adj1" fmla="val -169185"/>
              <a:gd name="adj2" fmla="val 9259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A=900￥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B=2050￥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6630988" y="2349500"/>
            <a:ext cx="1828800" cy="685800"/>
          </a:xfrm>
          <a:prstGeom prst="wedgeRoundRectCallout">
            <a:avLst>
              <a:gd name="adj1" fmla="val -165713"/>
              <a:gd name="adj2" fmla="val 5185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885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可恢复调度</a:t>
            </a:r>
          </a:p>
        </p:txBody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124744"/>
            <a:ext cx="8726488" cy="1728788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b="1" dirty="0" smtClean="0"/>
              <a:t>事务的恢复</a:t>
            </a:r>
            <a:r>
              <a:rPr lang="zh-CN" altLang="en-US" dirty="0" smtClean="0"/>
              <a:t>：一个事务失败了，应该能够撤消该事务对数据库的影响。如果有其它事务读取了失败事务写入的数据，则该事务也应该撤消</a:t>
            </a:r>
          </a:p>
        </p:txBody>
      </p:sp>
      <p:sp>
        <p:nvSpPr>
          <p:cNvPr id="61444" name="Text Box 1028"/>
          <p:cNvSpPr txBox="1">
            <a:spLocks noChangeArrowheads="1"/>
          </p:cNvSpPr>
          <p:nvPr/>
        </p:nvSpPr>
        <p:spPr bwMode="auto">
          <a:xfrm>
            <a:off x="840160" y="4235773"/>
            <a:ext cx="19812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write(A);</a:t>
            </a:r>
          </a:p>
        </p:txBody>
      </p:sp>
      <p:sp>
        <p:nvSpPr>
          <p:cNvPr id="61445" name="Text Box 1029"/>
          <p:cNvSpPr txBox="1">
            <a:spLocks noChangeArrowheads="1"/>
          </p:cNvSpPr>
          <p:nvPr/>
        </p:nvSpPr>
        <p:spPr bwMode="auto">
          <a:xfrm>
            <a:off x="916360" y="353886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T1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61446" name="Text Box 1030"/>
          <p:cNvSpPr txBox="1">
            <a:spLocks noChangeArrowheads="1"/>
          </p:cNvSpPr>
          <p:nvPr/>
        </p:nvSpPr>
        <p:spPr bwMode="auto">
          <a:xfrm>
            <a:off x="2745160" y="357061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latin typeface="Times New Roman" pitchFamily="18" charset="0"/>
              </a:rPr>
              <a:t>T2</a:t>
            </a:r>
            <a:endParaRPr lang="en-US" altLang="zh-CN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61447" name="Text Box 1031"/>
          <p:cNvSpPr txBox="1">
            <a:spLocks noChangeArrowheads="1"/>
          </p:cNvSpPr>
          <p:nvPr/>
        </p:nvSpPr>
        <p:spPr bwMode="auto">
          <a:xfrm>
            <a:off x="840160" y="5723260"/>
            <a:ext cx="15240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rollback;</a:t>
            </a:r>
          </a:p>
        </p:txBody>
      </p:sp>
      <p:sp>
        <p:nvSpPr>
          <p:cNvPr id="61448" name="Text Box 1032"/>
          <p:cNvSpPr txBox="1">
            <a:spLocks noChangeArrowheads="1"/>
          </p:cNvSpPr>
          <p:nvPr/>
        </p:nvSpPr>
        <p:spPr bwMode="auto">
          <a:xfrm>
            <a:off x="2516560" y="5073973"/>
            <a:ext cx="16764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tx2"/>
                </a:solidFill>
                <a:latin typeface="Times New Roman" pitchFamily="18" charset="0"/>
              </a:rPr>
              <a:t>commit</a:t>
            </a:r>
          </a:p>
        </p:txBody>
      </p:sp>
      <p:sp>
        <p:nvSpPr>
          <p:cNvPr id="61449" name="Line 1033"/>
          <p:cNvSpPr>
            <a:spLocks noChangeShapeType="1"/>
          </p:cNvSpPr>
          <p:nvPr/>
        </p:nvSpPr>
        <p:spPr bwMode="auto">
          <a:xfrm>
            <a:off x="611560" y="4135760"/>
            <a:ext cx="3352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61450" name="Line 1034"/>
          <p:cNvSpPr>
            <a:spLocks noChangeShapeType="1"/>
          </p:cNvSpPr>
          <p:nvPr/>
        </p:nvSpPr>
        <p:spPr bwMode="auto">
          <a:xfrm>
            <a:off x="2440360" y="367856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61451" name="AutoShape 1035"/>
          <p:cNvSpPr>
            <a:spLocks noChangeArrowheads="1"/>
          </p:cNvSpPr>
          <p:nvPr/>
        </p:nvSpPr>
        <p:spPr bwMode="auto">
          <a:xfrm>
            <a:off x="1144960" y="3068960"/>
            <a:ext cx="2590800" cy="533400"/>
          </a:xfrm>
          <a:prstGeom prst="wedgeRoundRectCallout">
            <a:avLst>
              <a:gd name="adj1" fmla="val -6190"/>
              <a:gd name="adj2" fmla="val 1270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不可恢复的调度</a:t>
            </a:r>
            <a:endParaRPr lang="zh-CN" altLang="en-US" sz="280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9884" name="Rectangle 1036"/>
          <p:cNvSpPr>
            <a:spLocks noChangeArrowheads="1"/>
          </p:cNvSpPr>
          <p:nvPr/>
        </p:nvSpPr>
        <p:spPr bwMode="auto">
          <a:xfrm>
            <a:off x="4497760" y="3797623"/>
            <a:ext cx="4191000" cy="2400300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</a:sp3d>
        </p:spPr>
        <p:txBody>
          <a:bodyPr>
            <a:spAutoFit/>
            <a:flatTx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可恢复调度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对于每对事务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与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T2，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如果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读取了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所写的数据，则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必须先于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提交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无级联调度</a:t>
            </a:r>
          </a:p>
        </p:txBody>
      </p:sp>
      <p:sp>
        <p:nvSpPr>
          <p:cNvPr id="62468" name="AutoShape 1028"/>
          <p:cNvSpPr>
            <a:spLocks noChangeArrowheads="1"/>
          </p:cNvSpPr>
          <p:nvPr/>
        </p:nvSpPr>
        <p:spPr bwMode="auto">
          <a:xfrm>
            <a:off x="762000" y="1288504"/>
            <a:ext cx="3352800" cy="1447800"/>
          </a:xfrm>
          <a:prstGeom prst="wedgeRoundRectCallout">
            <a:avLst>
              <a:gd name="adj1" fmla="val -6819"/>
              <a:gd name="adj2" fmla="val 7829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级联调度</a:t>
            </a:r>
          </a:p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由于一个事务故障而</a:t>
            </a:r>
          </a:p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导致一系列事务回滚</a:t>
            </a:r>
            <a:endParaRPr lang="zh-CN" altLang="en-US" sz="280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62469" name="Group 1029"/>
          <p:cNvGrpSpPr>
            <a:grpSpLocks/>
          </p:cNvGrpSpPr>
          <p:nvPr/>
        </p:nvGrpSpPr>
        <p:grpSpPr bwMode="auto">
          <a:xfrm>
            <a:off x="304800" y="2888704"/>
            <a:ext cx="4572000" cy="3276600"/>
            <a:chOff x="192" y="2160"/>
            <a:chExt cx="2880" cy="2064"/>
          </a:xfrm>
        </p:grpSpPr>
        <p:sp>
          <p:nvSpPr>
            <p:cNvPr id="62472" name="Text Box 1030"/>
            <p:cNvSpPr txBox="1">
              <a:spLocks noChangeArrowheads="1"/>
            </p:cNvSpPr>
            <p:nvPr/>
          </p:nvSpPr>
          <p:spPr bwMode="auto">
            <a:xfrm>
              <a:off x="192" y="2599"/>
              <a:ext cx="1008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tx2"/>
                  </a:solidFill>
                  <a:latin typeface="Times New Roman" pitchFamily="18" charset="0"/>
                </a:rPr>
                <a:t>read(A);</a:t>
              </a:r>
            </a:p>
            <a:p>
              <a:r>
                <a:rPr lang="en-US" altLang="zh-CN" sz="2800">
                  <a:solidFill>
                    <a:schemeClr val="tx2"/>
                  </a:solidFill>
                  <a:latin typeface="Times New Roman" pitchFamily="18" charset="0"/>
                </a:rPr>
                <a:t>read(B);</a:t>
              </a:r>
            </a:p>
            <a:p>
              <a:r>
                <a:rPr lang="en-US" altLang="zh-CN" sz="2800">
                  <a:solidFill>
                    <a:schemeClr val="tx2"/>
                  </a:solidFill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62473" name="Text Box 1031"/>
            <p:cNvSpPr txBox="1">
              <a:spLocks noChangeArrowheads="1"/>
            </p:cNvSpPr>
            <p:nvPr/>
          </p:nvSpPr>
          <p:spPr bwMode="auto">
            <a:xfrm>
              <a:off x="288" y="2160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solidFill>
                    <a:schemeClr val="tx2"/>
                  </a:solidFill>
                  <a:latin typeface="Times New Roman" pitchFamily="18" charset="0"/>
                </a:rPr>
                <a:t>T1</a:t>
              </a:r>
              <a:endParaRPr lang="en-US" altLang="zh-CN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62474" name="Text Box 1032"/>
            <p:cNvSpPr txBox="1">
              <a:spLocks noChangeArrowheads="1"/>
            </p:cNvSpPr>
            <p:nvPr/>
          </p:nvSpPr>
          <p:spPr bwMode="auto">
            <a:xfrm>
              <a:off x="1344" y="2180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solidFill>
                    <a:schemeClr val="tx2"/>
                  </a:solidFill>
                  <a:latin typeface="Times New Roman" pitchFamily="18" charset="0"/>
                </a:rPr>
                <a:t>T2</a:t>
              </a:r>
              <a:endParaRPr lang="en-US" altLang="zh-CN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62475" name="Text Box 1033"/>
            <p:cNvSpPr txBox="1">
              <a:spLocks noChangeArrowheads="1"/>
            </p:cNvSpPr>
            <p:nvPr/>
          </p:nvSpPr>
          <p:spPr bwMode="auto">
            <a:xfrm>
              <a:off x="1200" y="3360"/>
              <a:ext cx="1056" cy="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solidFill>
                    <a:schemeClr val="tx2"/>
                  </a:solidFill>
                  <a:latin typeface="Times New Roman" pitchFamily="18" charset="0"/>
                </a:rPr>
                <a:t>read(A)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2800">
                  <a:solidFill>
                    <a:schemeClr val="tx2"/>
                  </a:solidFill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62476" name="Line 1034"/>
            <p:cNvSpPr>
              <a:spLocks noChangeShapeType="1"/>
            </p:cNvSpPr>
            <p:nvPr/>
          </p:nvSpPr>
          <p:spPr bwMode="auto">
            <a:xfrm flipV="1">
              <a:off x="192" y="2544"/>
              <a:ext cx="26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477" name="Line 1035"/>
            <p:cNvSpPr>
              <a:spLocks noChangeShapeType="1"/>
            </p:cNvSpPr>
            <p:nvPr/>
          </p:nvSpPr>
          <p:spPr bwMode="auto">
            <a:xfrm>
              <a:off x="1152" y="2248"/>
              <a:ext cx="0" cy="19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478" name="Line 1036"/>
            <p:cNvSpPr>
              <a:spLocks noChangeShapeType="1"/>
            </p:cNvSpPr>
            <p:nvPr/>
          </p:nvSpPr>
          <p:spPr bwMode="auto">
            <a:xfrm>
              <a:off x="2160" y="2256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479" name="Text Box 1037"/>
            <p:cNvSpPr txBox="1">
              <a:spLocks noChangeArrowheads="1"/>
            </p:cNvSpPr>
            <p:nvPr/>
          </p:nvSpPr>
          <p:spPr bwMode="auto">
            <a:xfrm>
              <a:off x="2208" y="2188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solidFill>
                    <a:schemeClr val="tx2"/>
                  </a:solidFill>
                  <a:latin typeface="Times New Roman" pitchFamily="18" charset="0"/>
                </a:rPr>
                <a:t>T3</a:t>
              </a:r>
              <a:endParaRPr lang="en-US" altLang="zh-CN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62480" name="Text Box 1038"/>
            <p:cNvSpPr txBox="1">
              <a:spLocks noChangeArrowheads="1"/>
            </p:cNvSpPr>
            <p:nvPr/>
          </p:nvSpPr>
          <p:spPr bwMode="auto">
            <a:xfrm>
              <a:off x="2160" y="3759"/>
              <a:ext cx="912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solidFill>
                    <a:schemeClr val="tx2"/>
                  </a:solidFill>
                  <a:latin typeface="Times New Roman" pitchFamily="18" charset="0"/>
                </a:rPr>
                <a:t>read(A)</a:t>
              </a:r>
            </a:p>
          </p:txBody>
        </p:sp>
        <p:sp>
          <p:nvSpPr>
            <p:cNvPr id="62481" name="Text Box 1039"/>
            <p:cNvSpPr txBox="1">
              <a:spLocks noChangeArrowheads="1"/>
            </p:cNvSpPr>
            <p:nvPr/>
          </p:nvSpPr>
          <p:spPr bwMode="auto">
            <a:xfrm>
              <a:off x="192" y="3951"/>
              <a:ext cx="960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solidFill>
                    <a:schemeClr val="tx2"/>
                  </a:solidFill>
                  <a:latin typeface="Times New Roman" pitchFamily="18" charset="0"/>
                </a:rPr>
                <a:t>rollback;</a:t>
              </a:r>
            </a:p>
          </p:txBody>
        </p:sp>
      </p:grpSp>
      <p:sp>
        <p:nvSpPr>
          <p:cNvPr id="80912" name="Rectangle 1040"/>
          <p:cNvSpPr>
            <a:spLocks noChangeArrowheads="1"/>
          </p:cNvSpPr>
          <p:nvPr/>
        </p:nvSpPr>
        <p:spPr bwMode="auto">
          <a:xfrm>
            <a:off x="5029200" y="1340768"/>
            <a:ext cx="3543300" cy="32385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>
            <a:spAutoFit/>
            <a:flatTx/>
          </a:bodyPr>
          <a:lstStyle/>
          <a:p>
            <a:pPr algn="ctr">
              <a:lnSpc>
                <a:spcPct val="135000"/>
              </a:lnSpc>
              <a:spcBef>
                <a:spcPct val="55000"/>
              </a:spcBef>
            </a:pP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无级联调度</a:t>
            </a:r>
          </a:p>
          <a:p>
            <a:pPr algn="just">
              <a:lnSpc>
                <a:spcPct val="135000"/>
              </a:lnSpc>
              <a:spcBef>
                <a:spcPct val="55000"/>
              </a:spcBef>
            </a:pP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对于每对事务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与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T2，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如果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读取了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所写的数据，则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必须在</a:t>
            </a:r>
            <a:r>
              <a:rPr lang="en-US" altLang="zh-CN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读取之前提交</a:t>
            </a:r>
          </a:p>
        </p:txBody>
      </p:sp>
      <p:sp>
        <p:nvSpPr>
          <p:cNvPr id="80913" name="Rectangle 1041"/>
          <p:cNvSpPr>
            <a:spLocks noChangeArrowheads="1"/>
          </p:cNvSpPr>
          <p:nvPr/>
        </p:nvSpPr>
        <p:spPr bwMode="auto">
          <a:xfrm>
            <a:off x="4211960" y="6078240"/>
            <a:ext cx="4470400" cy="51911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00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无级联调度必是可恢复调度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12" grpId="0" animBg="1"/>
      <p:bldP spid="809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3"/>
          <p:cNvSpPr txBox="1">
            <a:spLocks noChangeArrowheads="1"/>
          </p:cNvSpPr>
          <p:nvPr/>
        </p:nvSpPr>
        <p:spPr bwMode="auto">
          <a:xfrm>
            <a:off x="1039813" y="3598317"/>
            <a:ext cx="51276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T2</a:t>
            </a: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1077913" y="1617117"/>
            <a:ext cx="471487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T1</a:t>
            </a:r>
          </a:p>
        </p:txBody>
      </p:sp>
      <p:sp>
        <p:nvSpPr>
          <p:cNvPr id="63492" name="Line 5"/>
          <p:cNvSpPr>
            <a:spLocks noChangeShapeType="1"/>
          </p:cNvSpPr>
          <p:nvPr/>
        </p:nvSpPr>
        <p:spPr bwMode="auto">
          <a:xfrm>
            <a:off x="838200" y="2898230"/>
            <a:ext cx="7620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3" name="Text Box 6"/>
          <p:cNvSpPr txBox="1">
            <a:spLocks noChangeArrowheads="1"/>
          </p:cNvSpPr>
          <p:nvPr/>
        </p:nvSpPr>
        <p:spPr bwMode="auto">
          <a:xfrm>
            <a:off x="777875" y="2893467"/>
            <a:ext cx="588963" cy="2841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1400">
                <a:latin typeface="Comic Sans MS" pitchFamily="66" charset="0"/>
              </a:rPr>
              <a:t>Time</a:t>
            </a:r>
            <a:endParaRPr kumimoji="0" lang="en-US" altLang="zh-CN" sz="1200">
              <a:latin typeface="Comic Sans MS" pitchFamily="66" charset="0"/>
            </a:endParaRPr>
          </a:p>
        </p:txBody>
      </p:sp>
      <p:sp>
        <p:nvSpPr>
          <p:cNvPr id="110599" name="AutoShape 7"/>
          <p:cNvSpPr>
            <a:spLocks noChangeArrowheads="1"/>
          </p:cNvSpPr>
          <p:nvPr/>
        </p:nvSpPr>
        <p:spPr bwMode="auto">
          <a:xfrm>
            <a:off x="1752600" y="2593430"/>
            <a:ext cx="762000" cy="60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X=10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214563" y="2974430"/>
            <a:ext cx="1100137" cy="1128712"/>
            <a:chOff x="1147" y="1872"/>
            <a:chExt cx="693" cy="711"/>
          </a:xfrm>
        </p:grpSpPr>
        <p:sp>
          <p:nvSpPr>
            <p:cNvPr id="63518" name="Text Box 9"/>
            <p:cNvSpPr txBox="1">
              <a:spLocks noChangeArrowheads="1"/>
            </p:cNvSpPr>
            <p:nvPr/>
          </p:nvSpPr>
          <p:spPr bwMode="auto">
            <a:xfrm>
              <a:off x="1147" y="2179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63519" name="Line 10"/>
            <p:cNvSpPr>
              <a:spLocks noChangeShapeType="1"/>
            </p:cNvSpPr>
            <p:nvPr/>
          </p:nvSpPr>
          <p:spPr bwMode="auto">
            <a:xfrm>
              <a:off x="1480" y="1872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760663" y="1556792"/>
            <a:ext cx="1100137" cy="1189038"/>
            <a:chOff x="1491" y="979"/>
            <a:chExt cx="693" cy="749"/>
          </a:xfrm>
        </p:grpSpPr>
        <p:sp>
          <p:nvSpPr>
            <p:cNvPr id="63516" name="Text Box 12"/>
            <p:cNvSpPr txBox="1">
              <a:spLocks noChangeArrowheads="1"/>
            </p:cNvSpPr>
            <p:nvPr/>
          </p:nvSpPr>
          <p:spPr bwMode="auto">
            <a:xfrm>
              <a:off x="1491" y="979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63517" name="Line 13"/>
            <p:cNvSpPr>
              <a:spLocks noChangeShapeType="1"/>
            </p:cNvSpPr>
            <p:nvPr/>
          </p:nvSpPr>
          <p:spPr bwMode="auto">
            <a:xfrm>
              <a:off x="1816" y="1440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433763" y="2974430"/>
            <a:ext cx="1957387" cy="1128712"/>
            <a:chOff x="1915" y="1872"/>
            <a:chExt cx="1233" cy="711"/>
          </a:xfrm>
        </p:grpSpPr>
        <p:sp>
          <p:nvSpPr>
            <p:cNvPr id="110607" name="Text Box 15"/>
            <p:cNvSpPr txBox="1">
              <a:spLocks noChangeArrowheads="1"/>
            </p:cNvSpPr>
            <p:nvPr/>
          </p:nvSpPr>
          <p:spPr bwMode="auto">
            <a:xfrm>
              <a:off x="1915" y="2179"/>
              <a:ext cx="123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>
                  <a:latin typeface="Comic Sans MS" pitchFamily="66" charset="0"/>
                </a:rPr>
                <a:t>Compute X -= 1</a:t>
              </a:r>
            </a:p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>
                  <a:latin typeface="Comic Sans MS" pitchFamily="66" charset="0"/>
                </a:rPr>
                <a:t>(9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)</a:t>
              </a:r>
            </a:p>
          </p:txBody>
        </p:sp>
        <p:sp>
          <p:nvSpPr>
            <p:cNvPr id="63515" name="Line 16"/>
            <p:cNvSpPr>
              <a:spLocks noChangeShapeType="1"/>
            </p:cNvSpPr>
            <p:nvPr/>
          </p:nvSpPr>
          <p:spPr bwMode="auto">
            <a:xfrm>
              <a:off x="2440" y="1872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119563" y="1556792"/>
            <a:ext cx="1957387" cy="1265238"/>
            <a:chOff x="2347" y="979"/>
            <a:chExt cx="1233" cy="797"/>
          </a:xfrm>
        </p:grpSpPr>
        <p:sp>
          <p:nvSpPr>
            <p:cNvPr id="63512" name="Text Box 18"/>
            <p:cNvSpPr txBox="1">
              <a:spLocks noChangeArrowheads="1"/>
            </p:cNvSpPr>
            <p:nvPr/>
          </p:nvSpPr>
          <p:spPr bwMode="auto">
            <a:xfrm>
              <a:off x="2347" y="979"/>
              <a:ext cx="123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Compute X -= 1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(9)</a:t>
              </a:r>
            </a:p>
          </p:txBody>
        </p:sp>
        <p:sp>
          <p:nvSpPr>
            <p:cNvPr id="63513" name="Line 19"/>
            <p:cNvSpPr>
              <a:spLocks noChangeShapeType="1"/>
            </p:cNvSpPr>
            <p:nvPr/>
          </p:nvSpPr>
          <p:spPr bwMode="auto">
            <a:xfrm>
              <a:off x="2968" y="1392"/>
              <a:ext cx="0" cy="38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5437188" y="2593430"/>
            <a:ext cx="1160462" cy="1295400"/>
            <a:chOff x="3177" y="1632"/>
            <a:chExt cx="731" cy="816"/>
          </a:xfrm>
        </p:grpSpPr>
        <p:sp>
          <p:nvSpPr>
            <p:cNvPr id="63508" name="Text Box 22"/>
            <p:cNvSpPr txBox="1">
              <a:spLocks noChangeArrowheads="1"/>
            </p:cNvSpPr>
            <p:nvPr/>
          </p:nvSpPr>
          <p:spPr bwMode="auto">
            <a:xfrm>
              <a:off x="3177" y="2217"/>
              <a:ext cx="73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Write X</a:t>
              </a:r>
            </a:p>
          </p:txBody>
        </p:sp>
        <p:grpSp>
          <p:nvGrpSpPr>
            <p:cNvPr id="63509" name="Group 23"/>
            <p:cNvGrpSpPr>
              <a:grpSpLocks/>
            </p:cNvGrpSpPr>
            <p:nvPr/>
          </p:nvGrpSpPr>
          <p:grpSpPr bwMode="auto">
            <a:xfrm>
              <a:off x="3304" y="1632"/>
              <a:ext cx="480" cy="576"/>
              <a:chOff x="3304" y="1632"/>
              <a:chExt cx="480" cy="576"/>
            </a:xfrm>
          </p:grpSpPr>
          <p:sp>
            <p:nvSpPr>
              <p:cNvPr id="110616" name="AutoShape 24"/>
              <p:cNvSpPr>
                <a:spLocks noChangeArrowheads="1"/>
              </p:cNvSpPr>
              <p:nvPr/>
            </p:nvSpPr>
            <p:spPr bwMode="auto">
              <a:xfrm>
                <a:off x="3304" y="1632"/>
                <a:ext cx="480" cy="38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kumimoji="0"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</a:rPr>
                  <a:t>X=9</a:t>
                </a:r>
              </a:p>
            </p:txBody>
          </p:sp>
          <p:sp>
            <p:nvSpPr>
              <p:cNvPr id="63511" name="Line 25"/>
              <p:cNvSpPr>
                <a:spLocks noChangeShapeType="1"/>
              </p:cNvSpPr>
              <p:nvPr/>
            </p:nvSpPr>
            <p:spPr bwMode="auto">
              <a:xfrm>
                <a:off x="3544" y="2064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dash"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6659563" y="1585367"/>
            <a:ext cx="1160462" cy="1581150"/>
            <a:chOff x="4195" y="1187"/>
            <a:chExt cx="731" cy="996"/>
          </a:xfrm>
        </p:grpSpPr>
        <p:sp>
          <p:nvSpPr>
            <p:cNvPr id="110612" name="AutoShape 20"/>
            <p:cNvSpPr>
              <a:spLocks noChangeArrowheads="1"/>
            </p:cNvSpPr>
            <p:nvPr/>
          </p:nvSpPr>
          <p:spPr bwMode="auto">
            <a:xfrm>
              <a:off x="4368" y="1799"/>
              <a:ext cx="480" cy="38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X = 9</a:t>
              </a:r>
            </a:p>
          </p:txBody>
        </p:sp>
        <p:sp>
          <p:nvSpPr>
            <p:cNvPr id="63506" name="Text Box 28"/>
            <p:cNvSpPr txBox="1">
              <a:spLocks noChangeArrowheads="1"/>
            </p:cNvSpPr>
            <p:nvPr/>
          </p:nvSpPr>
          <p:spPr bwMode="auto">
            <a:xfrm>
              <a:off x="4195" y="1187"/>
              <a:ext cx="73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Write X</a:t>
              </a:r>
            </a:p>
          </p:txBody>
        </p:sp>
        <p:sp>
          <p:nvSpPr>
            <p:cNvPr id="63507" name="Line 29"/>
            <p:cNvSpPr>
              <a:spLocks noChangeShapeType="1"/>
            </p:cNvSpPr>
            <p:nvPr/>
          </p:nvSpPr>
          <p:spPr bwMode="auto">
            <a:xfrm>
              <a:off x="4610" y="1418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0619" name="AutoShape 27"/>
          <p:cNvSpPr>
            <a:spLocks noChangeArrowheads="1"/>
          </p:cNvSpPr>
          <p:nvPr/>
        </p:nvSpPr>
        <p:spPr bwMode="auto">
          <a:xfrm>
            <a:off x="6816725" y="2431505"/>
            <a:ext cx="1012825" cy="879475"/>
          </a:xfrm>
          <a:prstGeom prst="irregularSeal1">
            <a:avLst/>
          </a:prstGeom>
          <a:gradFill rotWithShape="0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X=9</a:t>
            </a:r>
          </a:p>
        </p:txBody>
      </p:sp>
      <p:sp>
        <p:nvSpPr>
          <p:cNvPr id="110622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丢失</a:t>
            </a:r>
            <a:r>
              <a:rPr lang="zh-CN" altLang="en-US" dirty="0"/>
              <a:t>修改</a:t>
            </a:r>
            <a:endParaRPr lang="en-US" altLang="zh-CN" dirty="0"/>
          </a:p>
        </p:txBody>
      </p:sp>
      <p:sp>
        <p:nvSpPr>
          <p:cNvPr id="110623" name="Rectangle 31"/>
          <p:cNvSpPr>
            <a:spLocks noChangeArrowheads="1"/>
          </p:cNvSpPr>
          <p:nvPr/>
        </p:nvSpPr>
        <p:spPr bwMode="auto">
          <a:xfrm>
            <a:off x="684213" y="4628158"/>
            <a:ext cx="7704137" cy="1006475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 lIns="72000" tIns="72000" rIns="72000" bIns="72000" anchor="ctr">
            <a:spAutoFit/>
            <a:flatTx/>
          </a:bodyPr>
          <a:lstStyle/>
          <a:p>
            <a:pPr algn="just"/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两个事务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读入同一数据并修改，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提交的结果破坏了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提交的结果，导致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的修改丢失</a:t>
            </a:r>
          </a:p>
        </p:txBody>
      </p:sp>
      <p:sp>
        <p:nvSpPr>
          <p:cNvPr id="110626" name="WordArt 34"/>
          <p:cNvSpPr>
            <a:spLocks noChangeArrowheads="1" noChangeShapeType="1" noTextEdit="1"/>
          </p:cNvSpPr>
          <p:nvPr/>
        </p:nvSpPr>
        <p:spPr bwMode="auto">
          <a:xfrm>
            <a:off x="3705225" y="5924128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/>
                <a:ea typeface="隶书"/>
              </a:rPr>
              <a:t>写－写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0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1106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19" grpId="0" animBg="1"/>
      <p:bldP spid="110623" grpId="0" animBg="1"/>
      <p:bldP spid="1106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读脏数据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39813" y="3235549"/>
            <a:ext cx="51276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T2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77913" y="1254349"/>
            <a:ext cx="471487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T1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838200" y="2535461"/>
            <a:ext cx="7620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77875" y="2530699"/>
            <a:ext cx="588963" cy="284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1400">
                <a:solidFill>
                  <a:schemeClr val="tx2"/>
                </a:solidFill>
                <a:latin typeface="Comic Sans MS" pitchFamily="66" charset="0"/>
              </a:rPr>
              <a:t>Time</a:t>
            </a:r>
            <a:endParaRPr kumimoji="0" lang="en-US" altLang="zh-CN" sz="1400">
              <a:latin typeface="Comic Sans MS" pitchFamily="66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752600" y="2230661"/>
            <a:ext cx="762000" cy="60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latin typeface="Comic Sans MS" pitchFamily="66" charset="0"/>
              </a:rPr>
              <a:t>X=10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141913" y="2608486"/>
            <a:ext cx="1100137" cy="1128713"/>
            <a:chOff x="2978" y="1584"/>
            <a:chExt cx="693" cy="711"/>
          </a:xfrm>
        </p:grpSpPr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978" y="189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(25)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312" y="1584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017713" y="1190849"/>
            <a:ext cx="1100137" cy="1112837"/>
            <a:chOff x="1010" y="691"/>
            <a:chExt cx="693" cy="701"/>
          </a:xfrm>
        </p:grpSpPr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010" y="69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392" y="1104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543300" y="1052736"/>
            <a:ext cx="1193800" cy="1403350"/>
            <a:chOff x="1971" y="1132"/>
            <a:chExt cx="752" cy="884"/>
          </a:xfrm>
        </p:grpSpPr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971" y="1132"/>
              <a:ext cx="752" cy="5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Compute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X+=15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(25)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352" y="1777"/>
              <a:ext cx="0" cy="23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479925" y="1632174"/>
            <a:ext cx="1160463" cy="1204912"/>
            <a:chOff x="2561" y="1497"/>
            <a:chExt cx="731" cy="759"/>
          </a:xfrm>
        </p:grpSpPr>
        <p:sp>
          <p:nvSpPr>
            <p:cNvPr id="19" name="AutoShape 18"/>
            <p:cNvSpPr>
              <a:spLocks noChangeArrowheads="1"/>
            </p:cNvSpPr>
            <p:nvPr/>
          </p:nvSpPr>
          <p:spPr bwMode="auto">
            <a:xfrm>
              <a:off x="2688" y="1872"/>
              <a:ext cx="480" cy="38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latin typeface="Comic Sans MS" pitchFamily="66" charset="0"/>
                </a:rPr>
                <a:t>X=25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2561" y="1497"/>
              <a:ext cx="73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Write X</a:t>
              </a: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928" y="1728"/>
              <a:ext cx="0" cy="9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5719763" y="1174974"/>
            <a:ext cx="1165225" cy="1662112"/>
            <a:chOff x="3342" y="1209"/>
            <a:chExt cx="734" cy="1047"/>
          </a:xfrm>
        </p:grpSpPr>
        <p:sp>
          <p:nvSpPr>
            <p:cNvPr id="23" name="AutoShape 22"/>
            <p:cNvSpPr>
              <a:spLocks noChangeArrowheads="1"/>
            </p:cNvSpPr>
            <p:nvPr/>
          </p:nvSpPr>
          <p:spPr bwMode="auto">
            <a:xfrm>
              <a:off x="3456" y="1872"/>
              <a:ext cx="480" cy="38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latin typeface="Comic Sans MS" pitchFamily="66" charset="0"/>
                </a:rPr>
                <a:t>X=10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3342" y="1209"/>
              <a:ext cx="734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Rollback</a:t>
              </a: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3648" y="1440"/>
              <a:ext cx="0" cy="38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6519863" y="2608486"/>
            <a:ext cx="2216150" cy="1204913"/>
            <a:chOff x="3846" y="1584"/>
            <a:chExt cx="1396" cy="759"/>
          </a:xfrm>
        </p:grpSpPr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846" y="1939"/>
              <a:ext cx="1396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kumimoji="0" lang="zh-CN" altLang="en-US" sz="2000">
                  <a:latin typeface="Comic Sans MS" pitchFamily="66" charset="0"/>
                  <a:ea typeface="华文新魏" pitchFamily="2" charset="-122"/>
                </a:rPr>
                <a:t>使用了从未提交到</a:t>
              </a:r>
            </a:p>
            <a:p>
              <a:pPr eaLnBrk="0" hangingPunct="0">
                <a:lnSpc>
                  <a:spcPct val="90000"/>
                </a:lnSpc>
              </a:pPr>
              <a:r>
                <a:rPr kumimoji="0" lang="zh-CN" altLang="en-US" sz="2000">
                  <a:latin typeface="Comic Sans MS" pitchFamily="66" charset="0"/>
                  <a:ea typeface="华文新魏" pitchFamily="2" charset="-122"/>
                </a:rPr>
                <a:t>数据库中的数据</a:t>
              </a:r>
              <a:endParaRPr kumimoji="0" lang="en-US" altLang="zh-CN" sz="2000">
                <a:latin typeface="Comic Sans MS" pitchFamily="66" charset="0"/>
                <a:ea typeface="华文新魏" pitchFamily="2" charset="-122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416" y="1584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468313" y="4005486"/>
            <a:ext cx="8064500" cy="1860550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 lIns="72000" tIns="72000" rIns="108000" bIns="72000" anchor="ctr">
            <a:spAutoFit/>
            <a:flatTx/>
          </a:bodyPr>
          <a:lstStyle/>
          <a:p>
            <a:pPr algn="just"/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事务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修改某一数据，并将其写回磁盘，事务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读取同一数据后，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由于某种原因被撤消，这时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已修改过的数据恢复原值，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读到的数据与数据库中数据不一致，则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读到的数据就是脏数据</a:t>
            </a:r>
          </a:p>
        </p:txBody>
      </p:sp>
      <p:sp>
        <p:nvSpPr>
          <p:cNvPr id="30" name="WordArt 30"/>
          <p:cNvSpPr>
            <a:spLocks noChangeArrowheads="1" noChangeShapeType="1" noTextEdit="1"/>
          </p:cNvSpPr>
          <p:nvPr/>
        </p:nvSpPr>
        <p:spPr bwMode="auto">
          <a:xfrm>
            <a:off x="3705225" y="6068144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/>
                <a:ea typeface="隶书"/>
              </a:rPr>
              <a:t>写－读</a:t>
            </a:r>
          </a:p>
        </p:txBody>
      </p:sp>
    </p:spTree>
    <p:extLst>
      <p:ext uri="{BB962C8B-B14F-4D97-AF65-F5344CB8AC3E}">
        <p14:creationId xmlns:p14="http://schemas.microsoft.com/office/powerpoint/2010/main" val="1724240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不能重复读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39813" y="3193256"/>
            <a:ext cx="51276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T2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77913" y="1212056"/>
            <a:ext cx="471487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T1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838200" y="2493169"/>
            <a:ext cx="7620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77875" y="2488406"/>
            <a:ext cx="588963" cy="2841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1400">
                <a:solidFill>
                  <a:schemeClr val="tx2"/>
                </a:solidFill>
                <a:latin typeface="Comic Sans MS" pitchFamily="66" charset="0"/>
              </a:rPr>
              <a:t>Time</a:t>
            </a:r>
            <a:endParaRPr kumimoji="0" lang="en-US" altLang="zh-CN" sz="1400">
              <a:latin typeface="Comic Sans MS" pitchFamily="66" charset="0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959695" y="2558256"/>
            <a:ext cx="1100137" cy="1128713"/>
            <a:chOff x="1059" y="1824"/>
            <a:chExt cx="693" cy="711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059" y="213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 dirty="0">
                  <a:latin typeface="Comic Sans MS" pitchFamily="66" charset="0"/>
                </a:rPr>
                <a:t>Read X </a:t>
              </a:r>
              <a:br>
                <a:rPr kumimoji="0" lang="en-US" altLang="zh-CN" sz="2000" dirty="0">
                  <a:latin typeface="Comic Sans MS" pitchFamily="66" charset="0"/>
                </a:rPr>
              </a:br>
              <a:r>
                <a:rPr kumimoji="0" lang="en-US" altLang="zh-CN" sz="2000" dirty="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92" y="1824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011363" y="1140619"/>
            <a:ext cx="1100137" cy="1112837"/>
            <a:chOff x="1011" y="931"/>
            <a:chExt cx="693" cy="701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1011" y="93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 dirty="0">
                  <a:latin typeface="Comic Sans MS" pitchFamily="66" charset="0"/>
                </a:rPr>
                <a:t>Read X </a:t>
              </a:r>
              <a:br>
                <a:rPr kumimoji="0" lang="en-US" altLang="zh-CN" sz="2000" dirty="0">
                  <a:latin typeface="Comic Sans MS" pitchFamily="66" charset="0"/>
                </a:rPr>
              </a:br>
              <a:r>
                <a:rPr kumimoji="0" lang="en-US" altLang="zh-CN" sz="2000" dirty="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392" y="1344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3144838" y="1140619"/>
            <a:ext cx="1976437" cy="1265237"/>
            <a:chOff x="1725" y="931"/>
            <a:chExt cx="1245" cy="797"/>
          </a:xfrm>
        </p:grpSpPr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725" y="931"/>
              <a:ext cx="1245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Compute X+=15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(25)</a:t>
              </a: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2352" y="1344"/>
              <a:ext cx="0" cy="38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319588" y="1581944"/>
            <a:ext cx="1160462" cy="1204912"/>
            <a:chOff x="2465" y="1209"/>
            <a:chExt cx="731" cy="759"/>
          </a:xfrm>
        </p:grpSpPr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>
              <a:off x="2592" y="1584"/>
              <a:ext cx="480" cy="38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latin typeface="Comic Sans MS" pitchFamily="66" charset="0"/>
                </a:rPr>
                <a:t>X=25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2465" y="1209"/>
              <a:ext cx="73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Write X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832" y="1440"/>
              <a:ext cx="0" cy="9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5399088" y="1124744"/>
            <a:ext cx="1054100" cy="1281112"/>
            <a:chOff x="3145" y="921"/>
            <a:chExt cx="664" cy="807"/>
          </a:xfrm>
        </p:grpSpPr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3145" y="921"/>
              <a:ext cx="664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Commit</a:t>
              </a: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456" y="1152"/>
              <a:ext cx="0" cy="57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6202363" y="2558256"/>
            <a:ext cx="1100137" cy="1128713"/>
            <a:chOff x="3651" y="1824"/>
            <a:chExt cx="693" cy="711"/>
          </a:xfrm>
        </p:grpSpPr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3651" y="213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</a:t>
              </a:r>
              <a:r>
                <a:rPr kumimoji="0" lang="en-US" altLang="zh-CN" sz="2000">
                  <a:solidFill>
                    <a:schemeClr val="folHlink"/>
                  </a:solidFill>
                  <a:latin typeface="Comic Sans MS" pitchFamily="66" charset="0"/>
                </a:rPr>
                <a:t>25</a:t>
              </a:r>
              <a:r>
                <a:rPr kumimoji="0" lang="en-US" altLang="zh-CN" sz="2000">
                  <a:latin typeface="Comic Sans MS" pitchFamily="66" charset="0"/>
                </a:rPr>
                <a:t>)</a:t>
              </a: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3984" y="1824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7" name="AutoShape 26"/>
          <p:cNvSpPr>
            <a:spLocks noChangeArrowheads="1"/>
          </p:cNvSpPr>
          <p:nvPr/>
        </p:nvSpPr>
        <p:spPr bwMode="auto">
          <a:xfrm>
            <a:off x="1547664" y="2188369"/>
            <a:ext cx="762000" cy="60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latin typeface="Comic Sans MS" pitchFamily="66" charset="0"/>
              </a:rPr>
              <a:t>X=10</a:t>
            </a: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68313" y="4004469"/>
            <a:ext cx="8151812" cy="1006475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 lIns="72000" tIns="72000" rIns="108000" bIns="72000" anchor="ctr">
            <a:spAutoFit/>
            <a:flatTx/>
          </a:bodyPr>
          <a:lstStyle/>
          <a:p>
            <a:pPr algn="just"/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事务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读取某一数据后，事务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对其做了修改，当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再次读取该数据时，得到与前次不同的值</a:t>
            </a:r>
          </a:p>
        </p:txBody>
      </p:sp>
      <p:sp>
        <p:nvSpPr>
          <p:cNvPr id="29" name="WordArt 29"/>
          <p:cNvSpPr>
            <a:spLocks noChangeArrowheads="1" noChangeShapeType="1" noTextEdit="1"/>
          </p:cNvSpPr>
          <p:nvPr/>
        </p:nvSpPr>
        <p:spPr bwMode="auto">
          <a:xfrm>
            <a:off x="3705225" y="5271294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noFill/>
                  <a:miter lim="800000"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/>
                <a:ea typeface="隶书"/>
              </a:rPr>
              <a:t>读－写</a:t>
            </a: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142875" y="5995194"/>
            <a:ext cx="8893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r1(list) r2(list) w2(list) r2(count) w2(count) commit(t2) r1(count)</a:t>
            </a:r>
          </a:p>
        </p:txBody>
      </p:sp>
    </p:spTree>
    <p:extLst>
      <p:ext uri="{BB962C8B-B14F-4D97-AF65-F5344CB8AC3E}">
        <p14:creationId xmlns:p14="http://schemas.microsoft.com/office/powerpoint/2010/main" val="2126510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823913" y="3390801"/>
            <a:ext cx="515937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T2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846138" y="1866801"/>
            <a:ext cx="471487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T1</a:t>
            </a:r>
          </a:p>
        </p:txBody>
      </p:sp>
      <p:sp>
        <p:nvSpPr>
          <p:cNvPr id="66564" name="Line 4"/>
          <p:cNvSpPr>
            <a:spLocks noChangeShapeType="1"/>
          </p:cNvSpPr>
          <p:nvPr/>
        </p:nvSpPr>
        <p:spPr bwMode="auto">
          <a:xfrm>
            <a:off x="822325" y="2749451"/>
            <a:ext cx="7620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749300" y="2744689"/>
            <a:ext cx="588963" cy="284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1400">
                <a:solidFill>
                  <a:schemeClr val="tx2"/>
                </a:solidFill>
                <a:latin typeface="Comic Sans MS" pitchFamily="66" charset="0"/>
              </a:rPr>
              <a:t>Time</a:t>
            </a:r>
            <a:endParaRPr kumimoji="0" lang="en-US" altLang="zh-CN" sz="1400">
              <a:latin typeface="Comic Sans MS" pitchFamily="66" charset="0"/>
            </a:endParaRPr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1517650" y="3533676"/>
            <a:ext cx="2157413" cy="11271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kumimoji="0" lang="en-US" altLang="zh-CN" sz="2000">
                <a:latin typeface="Comic Sans MS" pitchFamily="66" charset="0"/>
              </a:rPr>
              <a:t>Select count (*) </a:t>
            </a:r>
            <a:br>
              <a:rPr kumimoji="0" lang="en-US" altLang="zh-CN" sz="2000">
                <a:latin typeface="Comic Sans MS" pitchFamily="66" charset="0"/>
              </a:rPr>
            </a:br>
            <a:r>
              <a:rPr kumimoji="0" lang="en-US" altLang="zh-CN" sz="2000">
                <a:latin typeface="Comic Sans MS" pitchFamily="66" charset="0"/>
              </a:rPr>
              <a:t>where rank &gt; 3</a:t>
            </a:r>
            <a:br>
              <a:rPr kumimoji="0" lang="en-US" altLang="zh-CN" sz="2000">
                <a:latin typeface="Comic Sans MS" pitchFamily="66" charset="0"/>
              </a:rPr>
            </a:br>
            <a:endParaRPr kumimoji="0" lang="en-US" altLang="zh-CN" sz="2000">
              <a:latin typeface="Comic Sans MS" pitchFamily="66" charset="0"/>
            </a:endParaRPr>
          </a:p>
          <a:p>
            <a:pPr algn="ctr" eaLnBrk="0" hangingPunct="0">
              <a:lnSpc>
                <a:spcPct val="85000"/>
              </a:lnSpc>
            </a:pPr>
            <a:r>
              <a:rPr kumimoji="0" lang="en-US" altLang="zh-CN" sz="2000">
                <a:latin typeface="Comic Sans MS" pitchFamily="66" charset="0"/>
              </a:rPr>
              <a:t>2 rows returned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302000" y="1412776"/>
            <a:ext cx="1435100" cy="1130300"/>
            <a:chOff x="2022" y="804"/>
            <a:chExt cx="904" cy="712"/>
          </a:xfrm>
        </p:grpSpPr>
        <p:sp>
          <p:nvSpPr>
            <p:cNvPr id="113672" name="AutoShape 8"/>
            <p:cNvSpPr>
              <a:spLocks noChangeArrowheads="1"/>
            </p:cNvSpPr>
            <p:nvPr/>
          </p:nvSpPr>
          <p:spPr bwMode="auto">
            <a:xfrm>
              <a:off x="2254" y="1132"/>
              <a:ext cx="672" cy="384"/>
            </a:xfrm>
            <a:prstGeom prst="lightningBol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Insert</a:t>
              </a:r>
            </a:p>
          </p:txBody>
        </p:sp>
        <p:sp>
          <p:nvSpPr>
            <p:cNvPr id="113673" name="AutoShape 9"/>
            <p:cNvSpPr>
              <a:spLocks noChangeArrowheads="1"/>
            </p:cNvSpPr>
            <p:nvPr/>
          </p:nvSpPr>
          <p:spPr bwMode="auto">
            <a:xfrm>
              <a:off x="2022" y="804"/>
              <a:ext cx="672" cy="28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Jones,6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721225" y="1911251"/>
            <a:ext cx="2687638" cy="1676400"/>
            <a:chOff x="2974" y="1100"/>
            <a:chExt cx="1693" cy="1056"/>
          </a:xfrm>
        </p:grpSpPr>
        <p:sp>
          <p:nvSpPr>
            <p:cNvPr id="113675" name="Oval 11"/>
            <p:cNvSpPr>
              <a:spLocks noChangeArrowheads="1"/>
            </p:cNvSpPr>
            <p:nvPr/>
          </p:nvSpPr>
          <p:spPr bwMode="auto">
            <a:xfrm>
              <a:off x="2974" y="1100"/>
              <a:ext cx="1693" cy="105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3676" name="AutoShape 12"/>
            <p:cNvSpPr>
              <a:spLocks noChangeArrowheads="1"/>
            </p:cNvSpPr>
            <p:nvPr/>
          </p:nvSpPr>
          <p:spPr bwMode="auto">
            <a:xfrm>
              <a:off x="3880" y="1434"/>
              <a:ext cx="672" cy="28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Smith,4</a:t>
              </a:r>
            </a:p>
          </p:txBody>
        </p:sp>
        <p:sp>
          <p:nvSpPr>
            <p:cNvPr id="113677" name="AutoShape 13"/>
            <p:cNvSpPr>
              <a:spLocks noChangeArrowheads="1"/>
            </p:cNvSpPr>
            <p:nvPr/>
          </p:nvSpPr>
          <p:spPr bwMode="auto">
            <a:xfrm>
              <a:off x="3320" y="1762"/>
              <a:ext cx="768" cy="28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Brewer,7</a:t>
              </a:r>
            </a:p>
          </p:txBody>
        </p:sp>
        <p:sp>
          <p:nvSpPr>
            <p:cNvPr id="113678" name="AutoShape 14"/>
            <p:cNvSpPr>
              <a:spLocks noChangeArrowheads="1"/>
            </p:cNvSpPr>
            <p:nvPr/>
          </p:nvSpPr>
          <p:spPr bwMode="auto">
            <a:xfrm>
              <a:off x="3166" y="1322"/>
              <a:ext cx="672" cy="28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Jones,6</a:t>
              </a:r>
            </a:p>
          </p:txBody>
        </p:sp>
      </p:grpSp>
      <p:sp>
        <p:nvSpPr>
          <p:cNvPr id="113679" name="Oval 15"/>
          <p:cNvSpPr>
            <a:spLocks noChangeArrowheads="1"/>
          </p:cNvSpPr>
          <p:nvPr/>
        </p:nvSpPr>
        <p:spPr bwMode="auto">
          <a:xfrm>
            <a:off x="1260475" y="1911251"/>
            <a:ext cx="2516188" cy="1676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3680" name="AutoShape 16"/>
          <p:cNvSpPr>
            <a:spLocks noChangeArrowheads="1"/>
          </p:cNvSpPr>
          <p:nvPr/>
        </p:nvSpPr>
        <p:spPr bwMode="auto">
          <a:xfrm>
            <a:off x="2387600" y="2247801"/>
            <a:ext cx="1066800" cy="4572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Smith,4</a:t>
            </a:r>
          </a:p>
        </p:txBody>
      </p:sp>
      <p:sp>
        <p:nvSpPr>
          <p:cNvPr id="113681" name="AutoShape 17"/>
          <p:cNvSpPr>
            <a:spLocks noChangeArrowheads="1"/>
          </p:cNvSpPr>
          <p:nvPr/>
        </p:nvSpPr>
        <p:spPr bwMode="auto">
          <a:xfrm>
            <a:off x="1651000" y="2797076"/>
            <a:ext cx="1219200" cy="4572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Brewer,7</a:t>
            </a:r>
          </a:p>
        </p:txBody>
      </p:sp>
      <p:sp>
        <p:nvSpPr>
          <p:cNvPr id="113682" name="Text Box 18"/>
          <p:cNvSpPr txBox="1">
            <a:spLocks noChangeArrowheads="1"/>
          </p:cNvSpPr>
          <p:nvPr/>
        </p:nvSpPr>
        <p:spPr bwMode="auto">
          <a:xfrm>
            <a:off x="4946650" y="3517801"/>
            <a:ext cx="2157413" cy="609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kumimoji="0" lang="en-US" altLang="zh-CN" sz="2000">
                <a:latin typeface="Comic Sans MS" pitchFamily="66" charset="0"/>
              </a:rPr>
              <a:t>Select count (*) </a:t>
            </a:r>
            <a:br>
              <a:rPr kumimoji="0" lang="en-US" altLang="zh-CN" sz="2000">
                <a:latin typeface="Comic Sans MS" pitchFamily="66" charset="0"/>
              </a:rPr>
            </a:br>
            <a:r>
              <a:rPr kumimoji="0" lang="en-US" altLang="zh-CN" sz="2000">
                <a:latin typeface="Comic Sans MS" pitchFamily="66" charset="0"/>
              </a:rPr>
              <a:t>where rank &gt; 3</a:t>
            </a:r>
          </a:p>
        </p:txBody>
      </p:sp>
      <p:sp>
        <p:nvSpPr>
          <p:cNvPr id="113685" name="Text Box 21"/>
          <p:cNvSpPr txBox="1">
            <a:spLocks noChangeArrowheads="1"/>
          </p:cNvSpPr>
          <p:nvPr/>
        </p:nvSpPr>
        <p:spPr bwMode="auto">
          <a:xfrm>
            <a:off x="4984750" y="4309964"/>
            <a:ext cx="2101850" cy="3508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kumimoji="0" lang="en-US" altLang="zh-CN" sz="2000">
                <a:solidFill>
                  <a:schemeClr val="folHlink"/>
                </a:solidFill>
                <a:latin typeface="Comic Sans MS" pitchFamily="66" charset="0"/>
              </a:rPr>
              <a:t>3</a:t>
            </a:r>
            <a:r>
              <a:rPr kumimoji="0" lang="en-US" altLang="zh-CN" sz="2000">
                <a:latin typeface="Comic Sans MS" pitchFamily="66" charset="0"/>
              </a:rPr>
              <a:t> rows returned</a:t>
            </a:r>
          </a:p>
        </p:txBody>
      </p:sp>
      <p:sp>
        <p:nvSpPr>
          <p:cNvPr id="113686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发生</a:t>
            </a:r>
            <a:r>
              <a:rPr lang="zh-CN" altLang="en-US" dirty="0"/>
              <a:t>幻象</a:t>
            </a:r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468313" y="5164138"/>
            <a:ext cx="8151812" cy="1433512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 lIns="72000" tIns="72000" rIns="108000" bIns="72000" anchor="ctr">
            <a:spAutoFit/>
            <a:flatTx/>
          </a:bodyPr>
          <a:lstStyle/>
          <a:p>
            <a:pPr algn="just"/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事务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按一定条件读取了某些数据后，事务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插入了一些满足这些条件的数据，当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再次按相同条件读取数据时，发现多了一些记录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3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tmFilter="0,0; .5, 1; 1, 1"/>
                                        <p:tgtEl>
                                          <p:spTgt spid="11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2" grpId="0"/>
      <p:bldP spid="113685" grpId="0"/>
      <p:bldP spid="11368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发生幻象</a:t>
            </a:r>
            <a:endParaRPr lang="zh-CN" altLang="en-US" sz="3200" dirty="0" smtClean="0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ACCOUNT( Name, Balance )</a:t>
            </a:r>
            <a:r>
              <a:rPr lang="zh-CN" altLang="en-US" smtClean="0"/>
              <a:t>，存放账户余额</a:t>
            </a:r>
          </a:p>
          <a:p>
            <a:pPr eaLnBrk="1" hangingPunct="1">
              <a:defRPr/>
            </a:pPr>
            <a:r>
              <a:rPr lang="en-US" altLang="zh-CN" smtClean="0"/>
              <a:t>DEPOSITOR(Name,</a:t>
            </a:r>
            <a:r>
              <a:rPr lang="zh-CN" altLang="en-US" smtClean="0"/>
              <a:t> </a:t>
            </a:r>
            <a:r>
              <a:rPr lang="en-US" altLang="zh-CN" smtClean="0"/>
              <a:t>TotalBalance )</a:t>
            </a:r>
            <a:r>
              <a:rPr lang="zh-CN" altLang="en-US" smtClean="0"/>
              <a:t>，存放存款人的所有帐户的余额总和 </a:t>
            </a:r>
          </a:p>
        </p:txBody>
      </p:sp>
      <p:sp>
        <p:nvSpPr>
          <p:cNvPr id="67588" name="Text Box 10"/>
          <p:cNvSpPr txBox="1">
            <a:spLocks noChangeArrowheads="1"/>
          </p:cNvSpPr>
          <p:nvPr/>
        </p:nvSpPr>
        <p:spPr bwMode="auto">
          <a:xfrm>
            <a:off x="285750" y="3212976"/>
            <a:ext cx="4533900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7030A0"/>
                </a:solidFill>
              </a:rPr>
              <a:t>select	</a:t>
            </a:r>
            <a:r>
              <a:rPr lang="en-US" altLang="zh-CN" dirty="0">
                <a:solidFill>
                  <a:srgbClr val="7030A0"/>
                </a:solidFill>
              </a:rPr>
              <a:t>	SUM(Balance)</a:t>
            </a:r>
          </a:p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7030A0"/>
                </a:solidFill>
              </a:rPr>
              <a:t>from</a:t>
            </a:r>
            <a:r>
              <a:rPr lang="en-US" altLang="zh-CN" dirty="0">
                <a:solidFill>
                  <a:srgbClr val="7030A0"/>
                </a:solidFill>
              </a:rPr>
              <a:t>		ACCOUNT	A</a:t>
            </a:r>
          </a:p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7030A0"/>
                </a:solidFill>
              </a:rPr>
              <a:t>where</a:t>
            </a:r>
            <a:r>
              <a:rPr lang="en-US" altLang="zh-CN" dirty="0">
                <a:solidFill>
                  <a:srgbClr val="7030A0"/>
                </a:solidFill>
              </a:rPr>
              <a:t>	</a:t>
            </a:r>
            <a:r>
              <a:rPr lang="en-US" altLang="zh-CN" dirty="0" smtClean="0">
                <a:solidFill>
                  <a:srgbClr val="7030A0"/>
                </a:solidFill>
              </a:rPr>
              <a:t>	</a:t>
            </a:r>
            <a:r>
              <a:rPr lang="en-US" altLang="zh-CN" dirty="0" err="1" smtClean="0">
                <a:solidFill>
                  <a:srgbClr val="7030A0"/>
                </a:solidFill>
              </a:rPr>
              <a:t>A.Name</a:t>
            </a:r>
            <a:r>
              <a:rPr lang="en-US" altLang="zh-CN" dirty="0" smtClean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= </a:t>
            </a:r>
            <a:r>
              <a:rPr lang="en-US" altLang="zh-CN" dirty="0">
                <a:solidFill>
                  <a:srgbClr val="7030A0"/>
                </a:solidFill>
                <a:latin typeface="Times New Roman" pitchFamily="18" charset="0"/>
              </a:rPr>
              <a:t>‘</a:t>
            </a:r>
            <a:r>
              <a:rPr lang="en-US" altLang="zh-CN" dirty="0">
                <a:solidFill>
                  <a:srgbClr val="7030A0"/>
                </a:solidFill>
              </a:rPr>
              <a:t>Mary</a:t>
            </a:r>
            <a:r>
              <a:rPr lang="en-US" altLang="zh-CN" dirty="0">
                <a:solidFill>
                  <a:srgbClr val="7030A0"/>
                </a:solidFill>
                <a:latin typeface="Times New Roman" pitchFamily="18" charset="0"/>
              </a:rPr>
              <a:t>’</a:t>
            </a:r>
            <a:endParaRPr lang="en-US" altLang="zh-CN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endParaRPr lang="en-US" altLang="zh-CN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7030A0"/>
                </a:solidFill>
              </a:rPr>
              <a:t>select</a:t>
            </a:r>
            <a:r>
              <a:rPr lang="en-US" altLang="zh-CN" dirty="0">
                <a:solidFill>
                  <a:srgbClr val="7030A0"/>
                </a:solidFill>
              </a:rPr>
              <a:t>	</a:t>
            </a:r>
            <a:r>
              <a:rPr lang="en-US" altLang="zh-CN" dirty="0" smtClean="0">
                <a:solidFill>
                  <a:srgbClr val="7030A0"/>
                </a:solidFill>
              </a:rPr>
              <a:t>	</a:t>
            </a:r>
            <a:r>
              <a:rPr lang="en-US" altLang="zh-CN" dirty="0" err="1" smtClean="0">
                <a:solidFill>
                  <a:srgbClr val="7030A0"/>
                </a:solidFill>
              </a:rPr>
              <a:t>D.TotalBalance</a:t>
            </a:r>
            <a:endParaRPr lang="en-US" altLang="zh-CN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7030A0"/>
                </a:solidFill>
              </a:rPr>
              <a:t>from</a:t>
            </a:r>
            <a:r>
              <a:rPr lang="en-US" altLang="zh-CN" dirty="0">
                <a:solidFill>
                  <a:srgbClr val="7030A0"/>
                </a:solidFill>
              </a:rPr>
              <a:t>		DEPOSITOR	D</a:t>
            </a:r>
          </a:p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7030A0"/>
                </a:solidFill>
              </a:rPr>
              <a:t>where</a:t>
            </a:r>
            <a:r>
              <a:rPr lang="en-US" altLang="zh-CN" dirty="0">
                <a:solidFill>
                  <a:srgbClr val="7030A0"/>
                </a:solidFill>
              </a:rPr>
              <a:t>	</a:t>
            </a:r>
            <a:r>
              <a:rPr lang="en-US" altLang="zh-CN" dirty="0" smtClean="0">
                <a:solidFill>
                  <a:srgbClr val="7030A0"/>
                </a:solidFill>
              </a:rPr>
              <a:t>	</a:t>
            </a:r>
            <a:r>
              <a:rPr lang="en-US" altLang="zh-CN" dirty="0" err="1" smtClean="0">
                <a:solidFill>
                  <a:srgbClr val="7030A0"/>
                </a:solidFill>
              </a:rPr>
              <a:t>D.Name</a:t>
            </a:r>
            <a:r>
              <a:rPr lang="en-US" altLang="zh-CN" dirty="0" smtClean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= </a:t>
            </a:r>
            <a:r>
              <a:rPr lang="en-US" altLang="zh-CN" dirty="0">
                <a:solidFill>
                  <a:srgbClr val="7030A0"/>
                </a:solidFill>
                <a:latin typeface="Times New Roman" pitchFamily="18" charset="0"/>
              </a:rPr>
              <a:t>‘</a:t>
            </a:r>
            <a:r>
              <a:rPr lang="en-US" altLang="zh-CN" dirty="0">
                <a:solidFill>
                  <a:srgbClr val="7030A0"/>
                </a:solidFill>
              </a:rPr>
              <a:t>Mary</a:t>
            </a:r>
            <a:r>
              <a:rPr lang="en-US" altLang="zh-CN" dirty="0">
                <a:solidFill>
                  <a:srgbClr val="7030A0"/>
                </a:solidFill>
                <a:latin typeface="Times New Roman" pitchFamily="18" charset="0"/>
              </a:rPr>
              <a:t>’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7589" name="Text Box 11"/>
          <p:cNvSpPr txBox="1">
            <a:spLocks noChangeArrowheads="1"/>
          </p:cNvSpPr>
          <p:nvPr/>
        </p:nvSpPr>
        <p:spPr bwMode="auto">
          <a:xfrm>
            <a:off x="4932363" y="3284538"/>
            <a:ext cx="39243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insert into </a:t>
            </a:r>
            <a:r>
              <a:rPr lang="en-US" altLang="zh-CN" dirty="0">
                <a:solidFill>
                  <a:srgbClr val="FF0000"/>
                </a:solidFill>
              </a:rPr>
              <a:t>ACCOUNTS 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en-US" altLang="zh-CN" dirty="0" smtClean="0">
                <a:solidFill>
                  <a:srgbClr val="FF0000"/>
                </a:solidFill>
              </a:rPr>
              <a:t>values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’</a:t>
            </a:r>
            <a:r>
              <a:rPr lang="en-US" altLang="zh-CN" dirty="0">
                <a:solidFill>
                  <a:srgbClr val="FF0000"/>
                </a:solidFill>
              </a:rPr>
              <a:t>Mary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’</a:t>
            </a:r>
            <a:r>
              <a:rPr lang="en-US" altLang="zh-CN" dirty="0">
                <a:solidFill>
                  <a:srgbClr val="FF0000"/>
                </a:solidFill>
              </a:rPr>
              <a:t>,100)</a:t>
            </a:r>
          </a:p>
          <a:p>
            <a:pPr>
              <a:lnSpc>
                <a:spcPct val="125000"/>
              </a:lnSpc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update  </a:t>
            </a:r>
            <a:r>
              <a:rPr lang="en-US" altLang="zh-CN" dirty="0">
                <a:solidFill>
                  <a:srgbClr val="FF0000"/>
                </a:solidFill>
              </a:rPr>
              <a:t>DEPOSITOR</a:t>
            </a:r>
          </a:p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set</a:t>
            </a:r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en-US" altLang="zh-CN" dirty="0" err="1">
                <a:solidFill>
                  <a:srgbClr val="FF0000"/>
                </a:solidFill>
              </a:rPr>
              <a:t>TotalBalance</a:t>
            </a:r>
            <a:r>
              <a:rPr lang="en-US" altLang="zh-CN" dirty="0">
                <a:solidFill>
                  <a:srgbClr val="FF0000"/>
                </a:solidFill>
              </a:rPr>
              <a:t> =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en-US" altLang="zh-CN" dirty="0" err="1">
                <a:solidFill>
                  <a:srgbClr val="FF0000"/>
                </a:solidFill>
              </a:rPr>
              <a:t>TotalBalance</a:t>
            </a:r>
            <a:r>
              <a:rPr lang="en-US" altLang="zh-CN" dirty="0">
                <a:solidFill>
                  <a:srgbClr val="FF0000"/>
                </a:solidFill>
              </a:rPr>
              <a:t> + 100  </a:t>
            </a:r>
          </a:p>
          <a:p>
            <a:pPr>
              <a:lnSpc>
                <a:spcPct val="125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where </a:t>
            </a:r>
            <a:r>
              <a:rPr lang="en-US" altLang="zh-CN" dirty="0">
                <a:solidFill>
                  <a:srgbClr val="FF0000"/>
                </a:solidFill>
              </a:rPr>
              <a:t>Name =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‘</a:t>
            </a:r>
            <a:r>
              <a:rPr lang="en-US" altLang="zh-CN" dirty="0">
                <a:solidFill>
                  <a:srgbClr val="FF0000"/>
                </a:solidFill>
              </a:rPr>
              <a:t>Mary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’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SQL</a:t>
            </a:r>
            <a:r>
              <a:rPr lang="zh-CN" altLang="zh-CN" dirty="0"/>
              <a:t>中</a:t>
            </a:r>
            <a:r>
              <a:rPr lang="zh-CN" altLang="en-US" dirty="0"/>
              <a:t>隔离性</a:t>
            </a:r>
            <a:r>
              <a:rPr lang="zh-CN" altLang="zh-CN" dirty="0"/>
              <a:t>级别的定义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  <a:spcBef>
                <a:spcPct val="40000"/>
              </a:spcBef>
              <a:defRPr/>
            </a:pPr>
            <a:r>
              <a:rPr lang="en-US" altLang="zh-CN" dirty="0" smtClean="0">
                <a:solidFill>
                  <a:schemeClr val="hlink"/>
                </a:solidFill>
              </a:rPr>
              <a:t>serializable：</a:t>
            </a:r>
            <a:r>
              <a:rPr lang="zh-CN" altLang="en-US" dirty="0" smtClean="0"/>
              <a:t>一个调度的执行必须等价于一个串行调度的结果</a:t>
            </a:r>
            <a:endParaRPr lang="en-US" altLang="en-US" dirty="0" smtClean="0"/>
          </a:p>
          <a:p>
            <a:pPr eaLnBrk="1" hangingPunct="1">
              <a:lnSpc>
                <a:spcPct val="105000"/>
              </a:lnSpc>
              <a:spcBef>
                <a:spcPct val="40000"/>
              </a:spcBef>
              <a:defRPr/>
            </a:pPr>
            <a:r>
              <a:rPr lang="en-US" altLang="zh-CN" dirty="0" smtClean="0">
                <a:solidFill>
                  <a:schemeClr val="hlink"/>
                </a:solidFill>
              </a:rPr>
              <a:t>repeatable read：</a:t>
            </a:r>
            <a:r>
              <a:rPr lang="zh-CN" altLang="en-US" dirty="0" smtClean="0"/>
              <a:t>只允许读取已提交的记录，并要求一个事务对同一记录的两次读取之间，其它事务不能对该记录进行更新</a:t>
            </a:r>
            <a:endParaRPr lang="en-US" altLang="en-US" dirty="0" smtClean="0"/>
          </a:p>
          <a:p>
            <a:pPr eaLnBrk="1" hangingPunct="1">
              <a:lnSpc>
                <a:spcPct val="105000"/>
              </a:lnSpc>
              <a:spcBef>
                <a:spcPct val="40000"/>
              </a:spcBef>
              <a:defRPr/>
            </a:pPr>
            <a:r>
              <a:rPr lang="en-US" altLang="zh-CN" dirty="0" smtClean="0">
                <a:solidFill>
                  <a:schemeClr val="hlink"/>
                </a:solidFill>
              </a:rPr>
              <a:t>read committed：</a:t>
            </a:r>
            <a:r>
              <a:rPr lang="zh-CN" altLang="en-US" dirty="0" smtClean="0"/>
              <a:t>只允许读取已提交的记录，但不要求可重复读</a:t>
            </a:r>
            <a:endParaRPr lang="en-US" altLang="en-US" dirty="0" smtClean="0"/>
          </a:p>
          <a:p>
            <a:pPr eaLnBrk="1" hangingPunct="1">
              <a:lnSpc>
                <a:spcPct val="105000"/>
              </a:lnSpc>
              <a:spcBef>
                <a:spcPct val="40000"/>
              </a:spcBef>
              <a:defRPr/>
            </a:pPr>
            <a:r>
              <a:rPr lang="en-US" altLang="zh-CN" dirty="0" smtClean="0">
                <a:solidFill>
                  <a:schemeClr val="hlink"/>
                </a:solidFill>
              </a:rPr>
              <a:t>read uncommitted：</a:t>
            </a:r>
            <a:r>
              <a:rPr lang="zh-CN" altLang="en-US" dirty="0" smtClean="0"/>
              <a:t>允许读取未提交的记录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隔离性</a:t>
            </a:r>
            <a:r>
              <a:rPr lang="zh-CN" altLang="zh-CN" dirty="0" smtClean="0"/>
              <a:t>级别</a:t>
            </a:r>
            <a:r>
              <a:rPr lang="zh-CN" altLang="en-US" dirty="0" smtClean="0"/>
              <a:t>与不一致现象的关系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069194"/>
              </p:ext>
            </p:extLst>
          </p:nvPr>
        </p:nvGraphicFramePr>
        <p:xfrm>
          <a:off x="179512" y="1772816"/>
          <a:ext cx="8784976" cy="3908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210">
                  <a:extLst>
                    <a:ext uri="{9D8B030D-6E8A-4147-A177-3AD203B41FA5}">
                      <a16:colId xmlns:a16="http://schemas.microsoft.com/office/drawing/2014/main" val="1052240508"/>
                    </a:ext>
                  </a:extLst>
                </a:gridCol>
                <a:gridCol w="1560338">
                  <a:extLst>
                    <a:ext uri="{9D8B030D-6E8A-4147-A177-3AD203B41FA5}">
                      <a16:colId xmlns:a16="http://schemas.microsoft.com/office/drawing/2014/main" val="4278151620"/>
                    </a:ext>
                  </a:extLst>
                </a:gridCol>
                <a:gridCol w="1728156">
                  <a:extLst>
                    <a:ext uri="{9D8B030D-6E8A-4147-A177-3AD203B41FA5}">
                      <a16:colId xmlns:a16="http://schemas.microsoft.com/office/drawing/2014/main" val="270178639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85986383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626432430"/>
                    </a:ext>
                  </a:extLst>
                </a:gridCol>
              </a:tblGrid>
              <a:tr h="670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ea"/>
                          <a:ea typeface="+mn-ea"/>
                        </a:rPr>
                        <a:t>隔离性</a:t>
                      </a:r>
                      <a:r>
                        <a:rPr lang="zh-CN" altLang="zh-CN" sz="3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ea"/>
                          <a:ea typeface="+mn-ea"/>
                        </a:rPr>
                        <a:t>级别</a:t>
                      </a:r>
                      <a:endParaRPr lang="en-US" altLang="zh-CN" sz="3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chemeClr val="tx2"/>
                          </a:solidFill>
                          <a:latin typeface="+mn-ea"/>
                          <a:ea typeface="+mn-ea"/>
                        </a:rPr>
                        <a:t>不一致现象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497790"/>
                  </a:ext>
                </a:extLst>
              </a:tr>
              <a:tr h="553164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dirty="0" smtClean="0">
                          <a:solidFill>
                            <a:srgbClr val="FF0000"/>
                          </a:solidFill>
                          <a:latin typeface="华文新魏" pitchFamily="2" charset="-122"/>
                          <a:ea typeface="华文新魏" pitchFamily="2" charset="-122"/>
                        </a:rPr>
                        <a:t>读脏数据</a:t>
                      </a:r>
                      <a:endParaRPr kumimoji="0" lang="en-US" altLang="zh-CN" sz="2400" dirty="0" smtClean="0">
                        <a:solidFill>
                          <a:srgbClr val="FF0000"/>
                        </a:solidFill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dirty="0" smtClean="0">
                          <a:solidFill>
                            <a:srgbClr val="FF0000"/>
                          </a:solidFill>
                          <a:latin typeface="华文新魏" pitchFamily="2" charset="-122"/>
                          <a:ea typeface="华文新魏" pitchFamily="2" charset="-122"/>
                        </a:rPr>
                        <a:t>不能重复读</a:t>
                      </a:r>
                      <a:endParaRPr kumimoji="0" lang="en-US" altLang="zh-CN" sz="2400" dirty="0" smtClean="0">
                        <a:solidFill>
                          <a:srgbClr val="FF0000"/>
                        </a:solidFill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dirty="0" smtClean="0">
                          <a:solidFill>
                            <a:srgbClr val="FF0000"/>
                          </a:solidFill>
                          <a:latin typeface="华文新魏" pitchFamily="2" charset="-122"/>
                          <a:ea typeface="华文新魏" pitchFamily="2" charset="-122"/>
                        </a:rPr>
                        <a:t>幻象</a:t>
                      </a:r>
                      <a:endParaRPr kumimoji="0" lang="en-US" altLang="zh-CN" sz="2400" dirty="0" smtClean="0">
                        <a:solidFill>
                          <a:srgbClr val="FF0000"/>
                        </a:solidFill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</a:rPr>
                        <a:t>丢失修改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87822"/>
                  </a:ext>
                </a:extLst>
              </a:tr>
              <a:tr h="670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dirty="0" smtClean="0">
                          <a:solidFill>
                            <a:srgbClr val="7030A0"/>
                          </a:solidFill>
                          <a:latin typeface="Comic Sans MS" pitchFamily="66" charset="0"/>
                        </a:rPr>
                        <a:t>Read uncommitted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是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是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是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697485"/>
                  </a:ext>
                </a:extLst>
              </a:tr>
              <a:tr h="670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dirty="0" smtClean="0">
                          <a:solidFill>
                            <a:srgbClr val="7030A0"/>
                          </a:solidFill>
                          <a:latin typeface="Comic Sans MS" pitchFamily="66" charset="0"/>
                        </a:rPr>
                        <a:t>Read 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是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是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是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27832"/>
                  </a:ext>
                </a:extLst>
              </a:tr>
              <a:tr h="670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dirty="0" smtClean="0">
                          <a:solidFill>
                            <a:srgbClr val="7030A0"/>
                          </a:solidFill>
                          <a:latin typeface="Comic Sans MS" pitchFamily="66" charset="0"/>
                        </a:rPr>
                        <a:t>Repeatable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是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876596"/>
                  </a:ext>
                </a:extLst>
              </a:tr>
              <a:tr h="6709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dirty="0" smtClean="0">
                          <a:solidFill>
                            <a:srgbClr val="7030A0"/>
                          </a:solidFill>
                          <a:latin typeface="Comic Sans MS" pitchFamily="66" charset="0"/>
                        </a:rPr>
                        <a:t>Serializable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否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否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31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044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何谓交易？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33007" y="5157192"/>
            <a:ext cx="38779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 smtClean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核心：完整性</a:t>
            </a:r>
            <a:endParaRPr lang="zh-CN" altLang="en-US" sz="4800" b="0" cap="none" spc="0" dirty="0">
              <a:ln w="0"/>
              <a:solidFill>
                <a:srgbClr val="80008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908720"/>
            <a:ext cx="8775576" cy="3693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投桃报李，一手</a:t>
            </a:r>
            <a:r>
              <a:rPr lang="zh-CN" altLang="en-US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交钱，一手交货</a:t>
            </a:r>
          </a:p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尾生抱石，</a:t>
            </a:r>
            <a:r>
              <a:rPr lang="en-US" altLang="zh-CN" sz="3200" dirty="0" smtClean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otype Corsiva" panose="03010101010201010101" pitchFamily="66" charset="0"/>
                <a:ea typeface="隶书" panose="02010509060101010101" pitchFamily="49" charset="-122"/>
              </a:rPr>
              <a:t>Yes I Do</a:t>
            </a:r>
            <a:r>
              <a:rPr lang="zh-CN" altLang="en-US" sz="3200" dirty="0" smtClean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zh-CN" altLang="en-US" sz="3200" dirty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天地合，乃敢与君绝</a:t>
            </a: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投</a:t>
            </a:r>
            <a:r>
              <a:rPr lang="zh-CN" altLang="en-US" sz="3200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名状  绑票</a:t>
            </a:r>
            <a:endParaRPr lang="zh-CN" altLang="en-US" sz="32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卢梭：社会契约论</a:t>
            </a: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ln w="0"/>
                <a:solidFill>
                  <a:srgbClr val="8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契约社会的形成：囚徒困境中的针锋相对，人无信不立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992" y="2420888"/>
            <a:ext cx="2386729" cy="14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32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read uncommitted</a:t>
            </a:r>
            <a:r>
              <a:rPr lang="zh-CN" altLang="en-US" dirty="0" smtClean="0"/>
              <a:t>下发生脏读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79838" y="1052736"/>
            <a:ext cx="511333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read uncommitted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 smtClean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只有一个学生名为王红</a:t>
            </a:r>
            <a:endParaRPr lang="en-US" altLang="zh-CN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750" y="3119661"/>
            <a:ext cx="29527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update S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</a:t>
            </a:r>
            <a:r>
              <a:rPr lang="en-US" altLang="zh-CN" dirty="0" err="1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9838" y="4091211"/>
            <a:ext cx="3889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所有学生姓名均为王红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1188" y="5110386"/>
            <a:ext cx="22177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rollback </a:t>
            </a:r>
            <a:r>
              <a:rPr lang="en-US" altLang="zh-CN" dirty="0" err="1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zh-CN" altLang="en-US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9838" y="5494561"/>
            <a:ext cx="38877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只有一个学生名为王红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635375" y="1103536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76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read committed</a:t>
            </a:r>
            <a:r>
              <a:rPr lang="zh-CN" altLang="en-US" dirty="0" smtClean="0"/>
              <a:t>下避免脏读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79838" y="1074738"/>
            <a:ext cx="51133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</a:t>
            </a:r>
          </a:p>
          <a:p>
            <a:r>
              <a:rPr lang="en-US" altLang="zh-CN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read </a:t>
            </a:r>
            <a:r>
              <a:rPr lang="en-US" altLang="zh-CN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committed</a:t>
            </a:r>
            <a:endParaRPr lang="en-US" altLang="zh-CN" dirty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750" y="2420938"/>
            <a:ext cx="29527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update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</a:t>
            </a:r>
            <a:r>
              <a:rPr lang="zh-CN" altLang="en-US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  <a:endParaRPr lang="zh-CN" altLang="en-US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9838" y="3716338"/>
            <a:ext cx="3889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阻塞，</a:t>
            </a:r>
            <a:r>
              <a:rPr lang="zh-CN" altLang="en-US" dirty="0">
                <a:solidFill>
                  <a:srgbClr val="FF66CC"/>
                </a:solidFill>
                <a:latin typeface="Times New Roman" pitchFamily="18" charset="0"/>
                <a:ea typeface="隶书" pitchFamily="49" charset="-122"/>
              </a:rPr>
              <a:t>“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正在执行批查询</a:t>
            </a:r>
            <a:r>
              <a:rPr lang="zh-CN" altLang="en-US" dirty="0">
                <a:solidFill>
                  <a:srgbClr val="FF66CC"/>
                </a:solidFill>
                <a:latin typeface="Times New Roman" pitchFamily="18" charset="0"/>
                <a:ea typeface="隶书" pitchFamily="49" charset="-122"/>
              </a:rPr>
              <a:t>”</a:t>
            </a:r>
            <a:endParaRPr lang="zh-CN" altLang="en-US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1188" y="4941888"/>
            <a:ext cx="22177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commit </a:t>
            </a:r>
            <a:r>
              <a:rPr lang="en-US" altLang="zh-CN" dirty="0" err="1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zh-CN" altLang="en-US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79838" y="5516563"/>
            <a:ext cx="38877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所有学生姓名均为王红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63537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25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 committed</a:t>
            </a:r>
            <a:r>
              <a:rPr lang="zh-CN" altLang="en-US" dirty="0" smtClean="0"/>
              <a:t>下发生不可重复读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49688" y="1074738"/>
            <a:ext cx="49704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</a:t>
            </a:r>
          </a:p>
          <a:p>
            <a:r>
              <a:rPr lang="en-US" altLang="zh-CN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read committed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只有一个学生名为王红</a:t>
            </a:r>
            <a:endParaRPr lang="en-US" altLang="zh-CN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313" y="3532188"/>
            <a:ext cx="30241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update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commit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zh-CN" altLang="en-US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849688" y="5157788"/>
            <a:ext cx="38877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所有学生姓名均为王红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370522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611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repeatable read</a:t>
            </a:r>
            <a:r>
              <a:rPr lang="zh-CN" altLang="en-US" dirty="0" smtClean="0"/>
              <a:t>下避免不可重复读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79838" y="1074738"/>
            <a:ext cx="511333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repeatable read</a:t>
            </a:r>
            <a:endParaRPr lang="en-US" altLang="zh-CN" dirty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 dirty="0" smtClean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有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一个学生名为王红</a:t>
            </a:r>
            <a:endParaRPr lang="en-US" altLang="zh-CN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520" y="3532188"/>
            <a:ext cx="324098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update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王明'</a:t>
            </a:r>
            <a:endParaRPr lang="en-US" altLang="zh-CN" dirty="0" smtClean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阻塞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79838" y="5194300"/>
            <a:ext cx="38877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 dirty="0" smtClean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有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一个学生名为王红</a:t>
            </a:r>
            <a:endParaRPr lang="en-US" altLang="zh-CN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63537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91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repeatable read</a:t>
            </a:r>
            <a:r>
              <a:rPr lang="zh-CN" altLang="en-US" dirty="0" smtClean="0"/>
              <a:t>下发生幻象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95738" y="1074738"/>
            <a:ext cx="496887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</a:t>
            </a:r>
          </a:p>
          <a:p>
            <a:r>
              <a:rPr lang="en-US" altLang="zh-CN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repeatable read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</a:t>
            </a:r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%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只有一个学生，名为王红</a:t>
            </a:r>
            <a:endParaRPr lang="en-US" altLang="zh-CN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0825" y="3614738"/>
            <a:ext cx="349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insert into S values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('s08',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王明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', 23, 1)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95738" y="5194300"/>
            <a:ext cx="46085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%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有两个学生，名为王红和王明</a:t>
            </a:r>
            <a:endParaRPr lang="en-US" altLang="zh-CN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85127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292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serializable</a:t>
            </a:r>
            <a:r>
              <a:rPr lang="zh-CN" altLang="en-US" dirty="0" smtClean="0"/>
              <a:t>下避免幻象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95738" y="1074738"/>
            <a:ext cx="496887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serializable</a:t>
            </a:r>
            <a:endParaRPr lang="en-US" altLang="zh-CN" dirty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%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只有一个学生，名为王红</a:t>
            </a:r>
            <a:endParaRPr lang="en-US" altLang="zh-CN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0825" y="3614738"/>
            <a:ext cx="34925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insert into S values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's08',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王明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', 23, 1)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阻塞</a:t>
            </a:r>
            <a:endParaRPr lang="en-US" altLang="zh-CN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95738" y="5194300"/>
            <a:ext cx="46085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from S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sname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 = '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%</a:t>
            </a:r>
            <a:r>
              <a:rPr lang="zh-CN" altLang="en-US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</a:p>
          <a:p>
            <a:r>
              <a:rPr lang="en-US" altLang="zh-CN" dirty="0" smtClean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 dirty="0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只有一个学生，名为王红</a:t>
            </a:r>
            <a:endParaRPr lang="en-US" altLang="zh-CN" dirty="0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85127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759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read committed</a:t>
            </a:r>
            <a:r>
              <a:rPr lang="zh-CN" altLang="en-US" dirty="0" smtClean="0"/>
              <a:t>下的丢失修改</a:t>
            </a:r>
            <a:endParaRPr lang="zh-CN" altLang="en-US" dirty="0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4427463" y="1556792"/>
            <a:ext cx="521" cy="4956036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48072" y="854495"/>
            <a:ext cx="8316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create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table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chair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000" dirty="0" err="1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seat_id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20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2000" dirty="0" err="1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host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10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))</a:t>
            </a:r>
            <a:endParaRPr lang="en-US" altLang="zh-CN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into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chair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values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,null),(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2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,null),(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3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,null),(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4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,null)</a:t>
            </a:r>
          </a:p>
        </p:txBody>
      </p:sp>
      <p:sp>
        <p:nvSpPr>
          <p:cNvPr id="10" name="矩形 9"/>
          <p:cNvSpPr/>
          <p:nvPr/>
        </p:nvSpPr>
        <p:spPr>
          <a:xfrm>
            <a:off x="4464496" y="1648489"/>
            <a:ext cx="4572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read committed</a:t>
            </a:r>
          </a:p>
          <a:p>
            <a:r>
              <a:rPr lang="en-US" altLang="zh-CN" sz="2000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sz="2000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sz="2000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sz="2000" dirty="0" smtClean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select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seat_id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from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chair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endParaRPr lang="en-US" altLang="zh-CN" sz="2000" dirty="0" smtClean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where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host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is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null</a:t>
            </a:r>
            <a:endParaRPr lang="en-US" altLang="zh-CN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dirty="0" smtClean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FF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update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chair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host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'jerry'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where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seat_id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1</a:t>
            </a:r>
          </a:p>
          <a:p>
            <a:r>
              <a:rPr lang="en-US" altLang="zh-CN" sz="2000" dirty="0">
                <a:solidFill>
                  <a:srgbClr val="FF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update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chair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host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'bob'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where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seat_id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2</a:t>
            </a:r>
          </a:p>
          <a:p>
            <a:endParaRPr lang="zh-CN" altLang="en-US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commit</a:t>
            </a:r>
          </a:p>
        </p:txBody>
      </p:sp>
      <p:sp>
        <p:nvSpPr>
          <p:cNvPr id="11" name="矩形 10"/>
          <p:cNvSpPr/>
          <p:nvPr/>
        </p:nvSpPr>
        <p:spPr>
          <a:xfrm>
            <a:off x="216024" y="1688564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read committed</a:t>
            </a:r>
          </a:p>
          <a:p>
            <a:r>
              <a:rPr lang="en-US" altLang="zh-CN" sz="2000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</a:t>
            </a:r>
            <a:r>
              <a:rPr lang="en-US" altLang="zh-CN" sz="2000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sz="2000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endParaRPr lang="zh-CN" altLang="en-US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select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seat_id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from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chair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endParaRPr lang="en-US" altLang="zh-CN" sz="2000" dirty="0" smtClean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where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host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is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null</a:t>
            </a:r>
            <a:endParaRPr lang="en-US" altLang="zh-CN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FF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update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chair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host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‘tom'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where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err="1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seat_id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1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commit</a:t>
            </a:r>
            <a:endParaRPr lang="en-US" altLang="zh-CN" sz="2000" dirty="0">
              <a:solidFill>
                <a:srgbClr val="0000FF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8800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不同隔离性级别下的可能调度</a:t>
            </a:r>
            <a:endParaRPr lang="zh-CN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4800" y="1077044"/>
            <a:ext cx="86868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folHlink"/>
                </a:solidFill>
                <a:ea typeface="隶书" pitchFamily="49" charset="-122"/>
              </a:rPr>
              <a:t>考虑关系</a:t>
            </a:r>
            <a:r>
              <a:rPr lang="en-US" altLang="zh-CN" sz="2000" dirty="0">
                <a:solidFill>
                  <a:schemeClr val="folHlink"/>
                </a:solidFill>
                <a:ea typeface="隶书" pitchFamily="49" charset="-122"/>
              </a:rPr>
              <a:t>Employee(</a:t>
            </a:r>
            <a:r>
              <a:rPr lang="en-US" altLang="zh-CN" sz="2000" dirty="0" err="1">
                <a:solidFill>
                  <a:schemeClr val="folHlink"/>
                </a:solidFill>
                <a:ea typeface="隶书" pitchFamily="49" charset="-122"/>
              </a:rPr>
              <a:t>ID,salary</a:t>
            </a:r>
            <a:r>
              <a:rPr lang="en-US" altLang="zh-CN" sz="2000" dirty="0">
                <a:solidFill>
                  <a:schemeClr val="folHlink"/>
                </a:solidFill>
                <a:ea typeface="隶书" pitchFamily="49" charset="-122"/>
              </a:rPr>
              <a:t>), </a:t>
            </a:r>
            <a:r>
              <a:rPr lang="zh-CN" altLang="en-US" sz="2000" dirty="0" smtClean="0">
                <a:solidFill>
                  <a:schemeClr val="folHlink"/>
                </a:solidFill>
                <a:ea typeface="隶书" pitchFamily="49" charset="-122"/>
              </a:rPr>
              <a:t>有</a:t>
            </a:r>
            <a:r>
              <a:rPr lang="zh-CN" altLang="en-US" sz="2000" dirty="0">
                <a:solidFill>
                  <a:schemeClr val="folHlink"/>
                </a:solidFill>
                <a:ea typeface="隶书" pitchFamily="49" charset="-122"/>
              </a:rPr>
              <a:t>两个元组(</a:t>
            </a:r>
            <a:r>
              <a:rPr lang="en-US" altLang="zh-CN" sz="2000" dirty="0">
                <a:solidFill>
                  <a:schemeClr val="folHlink"/>
                </a:solidFill>
                <a:ea typeface="隶书" pitchFamily="49" charset="-122"/>
              </a:rPr>
              <a:t>A,20)</a:t>
            </a:r>
            <a:r>
              <a:rPr lang="zh-CN" altLang="en-US" sz="2000" dirty="0">
                <a:solidFill>
                  <a:schemeClr val="folHlink"/>
                </a:solidFill>
                <a:ea typeface="隶书" pitchFamily="49" charset="-122"/>
              </a:rPr>
              <a:t>和(</a:t>
            </a:r>
            <a:r>
              <a:rPr lang="en-US" altLang="zh-CN" sz="2000" dirty="0">
                <a:solidFill>
                  <a:schemeClr val="folHlink"/>
                </a:solidFill>
                <a:ea typeface="隶书" pitchFamily="49" charset="-122"/>
              </a:rPr>
              <a:t>B,30</a:t>
            </a:r>
            <a:r>
              <a:rPr lang="en-US" altLang="zh-CN" sz="2000" dirty="0" smtClean="0">
                <a:solidFill>
                  <a:schemeClr val="folHlink"/>
                </a:solidFill>
                <a:ea typeface="隶书" pitchFamily="49" charset="-122"/>
              </a:rPr>
              <a:t>)</a:t>
            </a:r>
            <a:endParaRPr lang="en-US" altLang="zh-CN" sz="2000" dirty="0">
              <a:solidFill>
                <a:schemeClr val="folHlink"/>
              </a:solidFill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70C0"/>
                </a:solidFill>
                <a:ea typeface="隶书" pitchFamily="49" charset="-122"/>
              </a:rPr>
              <a:t>T1</a:t>
            </a:r>
            <a:r>
              <a:rPr lang="en-US" altLang="zh-CN" sz="2000" dirty="0">
                <a:solidFill>
                  <a:srgbClr val="0070C0"/>
                </a:solidFill>
                <a:ea typeface="隶书" pitchFamily="49" charset="-122"/>
              </a:rPr>
              <a:t>: begin transaction;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0070C0"/>
                </a:solidFill>
                <a:ea typeface="隶书" pitchFamily="49" charset="-122"/>
              </a:rPr>
              <a:t>update Employee set salary = 2*salary where ID=</a:t>
            </a:r>
            <a:r>
              <a:rPr lang="en-US" altLang="zh-CN" sz="2000" dirty="0">
                <a:solidFill>
                  <a:srgbClr val="0070C0"/>
                </a:solidFill>
                <a:latin typeface="Courier" charset="0"/>
                <a:ea typeface="隶书" pitchFamily="49" charset="-122"/>
              </a:rPr>
              <a:t>’</a:t>
            </a:r>
            <a:r>
              <a:rPr lang="en-US" altLang="zh-CN" sz="2000" dirty="0">
                <a:solidFill>
                  <a:srgbClr val="0070C0"/>
                </a:solidFill>
                <a:ea typeface="隶书" pitchFamily="49" charset="-122"/>
              </a:rPr>
              <a:t>A</a:t>
            </a:r>
            <a:r>
              <a:rPr lang="en-US" altLang="zh-CN" sz="2000" dirty="0">
                <a:solidFill>
                  <a:srgbClr val="0070C0"/>
                </a:solidFill>
                <a:latin typeface="Courier" charset="0"/>
                <a:ea typeface="隶书" pitchFamily="49" charset="-122"/>
              </a:rPr>
              <a:t>’</a:t>
            </a:r>
            <a:r>
              <a:rPr lang="en-US" altLang="zh-CN" sz="2000" dirty="0">
                <a:solidFill>
                  <a:srgbClr val="0070C0"/>
                </a:solidFill>
                <a:ea typeface="隶书" pitchFamily="49" charset="-122"/>
              </a:rPr>
              <a:t>;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0070C0"/>
                </a:solidFill>
                <a:ea typeface="隶书" pitchFamily="49" charset="-122"/>
              </a:rPr>
              <a:t>update Employee set salary = salary+10 where ID=</a:t>
            </a:r>
            <a:r>
              <a:rPr lang="en-US" altLang="zh-CN" sz="2000" dirty="0">
                <a:solidFill>
                  <a:srgbClr val="0070C0"/>
                </a:solidFill>
                <a:latin typeface="Courier" charset="0"/>
                <a:ea typeface="隶书" pitchFamily="49" charset="-122"/>
              </a:rPr>
              <a:t>’</a:t>
            </a:r>
            <a:r>
              <a:rPr lang="en-US" altLang="zh-CN" sz="2000" dirty="0">
                <a:solidFill>
                  <a:srgbClr val="0070C0"/>
                </a:solidFill>
                <a:ea typeface="隶书" pitchFamily="49" charset="-122"/>
              </a:rPr>
              <a:t>A</a:t>
            </a:r>
            <a:r>
              <a:rPr lang="en-US" altLang="zh-CN" sz="2000" dirty="0">
                <a:solidFill>
                  <a:srgbClr val="0070C0"/>
                </a:solidFill>
                <a:latin typeface="Courier" charset="0"/>
                <a:ea typeface="隶书" pitchFamily="49" charset="-122"/>
              </a:rPr>
              <a:t>’</a:t>
            </a:r>
            <a:r>
              <a:rPr lang="en-US" altLang="zh-CN" sz="2000" dirty="0">
                <a:solidFill>
                  <a:srgbClr val="0070C0"/>
                </a:solidFill>
                <a:ea typeface="隶书" pitchFamily="49" charset="-122"/>
              </a:rPr>
              <a:t>;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0070C0"/>
                </a:solidFill>
                <a:ea typeface="隶书" pitchFamily="49" charset="-122"/>
              </a:rPr>
              <a:t>commit;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FF0066"/>
                </a:solidFill>
                <a:ea typeface="隶书" pitchFamily="49" charset="-122"/>
              </a:rPr>
              <a:t>T2: begin transaction;</a:t>
            </a:r>
            <a:endParaRPr lang="en-US" altLang="zh-CN" sz="2000" dirty="0">
              <a:solidFill>
                <a:srgbClr val="FF0066"/>
              </a:solidFill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FF0066"/>
                </a:solidFill>
                <a:ea typeface="隶书" pitchFamily="49" charset="-122"/>
              </a:rPr>
              <a:t>select sum(salary) as sal1 from Employee;</a:t>
            </a:r>
            <a:endParaRPr lang="en-US" altLang="zh-CN" sz="2000" dirty="0">
              <a:solidFill>
                <a:srgbClr val="FF0066"/>
              </a:solidFill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FF0066"/>
                </a:solidFill>
                <a:ea typeface="隶书" pitchFamily="49" charset="-122"/>
              </a:rPr>
              <a:t>select sum(salary) as sal2 from Employee;</a:t>
            </a:r>
            <a:endParaRPr lang="en-US" altLang="zh-CN" sz="2000" dirty="0">
              <a:solidFill>
                <a:srgbClr val="FF0066"/>
              </a:solidFill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FF0066"/>
                </a:solidFill>
                <a:ea typeface="隶书" pitchFamily="49" charset="-122"/>
              </a:rPr>
              <a:t>commit;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rgbClr val="FF0000"/>
                </a:solidFill>
                <a:ea typeface="隶书" pitchFamily="49" charset="-122"/>
              </a:rPr>
              <a:t>给出</a:t>
            </a:r>
            <a:r>
              <a:rPr lang="en-US" altLang="zh-CN" sz="2000" dirty="0" smtClean="0">
                <a:solidFill>
                  <a:srgbClr val="FF0000"/>
                </a:solidFill>
                <a:ea typeface="隶书" pitchFamily="49" charset="-122"/>
              </a:rPr>
              <a:t>T2</a:t>
            </a:r>
            <a:r>
              <a:rPr lang="zh-CN" altLang="en-US" sz="2000" dirty="0" smtClean="0">
                <a:solidFill>
                  <a:srgbClr val="FF0000"/>
                </a:solidFill>
                <a:ea typeface="隶书" pitchFamily="49" charset="-122"/>
              </a:rPr>
              <a:t>在不同隔离性级别下所返回的</a:t>
            </a:r>
            <a:r>
              <a:rPr lang="en-US" altLang="zh-CN" sz="2000" dirty="0">
                <a:solidFill>
                  <a:srgbClr val="FF0000"/>
                </a:solidFill>
                <a:ea typeface="隶书" pitchFamily="49" charset="-122"/>
              </a:rPr>
              <a:t>sal1</a:t>
            </a:r>
            <a:r>
              <a:rPr lang="zh-CN" altLang="en-US" sz="2000" dirty="0">
                <a:solidFill>
                  <a:srgbClr val="FF0000"/>
                </a:solidFill>
                <a:ea typeface="隶书" pitchFamily="49" charset="-122"/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  <a:ea typeface="隶书" pitchFamily="49" charset="-122"/>
              </a:rPr>
              <a:t>sal2</a:t>
            </a:r>
            <a:r>
              <a:rPr lang="zh-CN" altLang="en-US" sz="2000" dirty="0">
                <a:solidFill>
                  <a:srgbClr val="FF0000"/>
                </a:solidFill>
                <a:ea typeface="隶书" pitchFamily="49" charset="-122"/>
              </a:rPr>
              <a:t>所有可能的值的</a:t>
            </a:r>
            <a:r>
              <a:rPr lang="zh-CN" altLang="en-US" sz="2000" dirty="0" smtClean="0">
                <a:solidFill>
                  <a:srgbClr val="FF0000"/>
                </a:solidFill>
                <a:ea typeface="隶书" pitchFamily="49" charset="-122"/>
              </a:rPr>
              <a:t>情况</a:t>
            </a:r>
            <a:endParaRPr lang="zh-CN" altLang="en-US" sz="2000" dirty="0">
              <a:solidFill>
                <a:srgbClr val="FF0000"/>
              </a:solidFill>
              <a:ea typeface="隶书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985276"/>
              </p:ext>
            </p:extLst>
          </p:nvPr>
        </p:nvGraphicFramePr>
        <p:xfrm>
          <a:off x="6848946" y="1827164"/>
          <a:ext cx="2043534" cy="361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" name="Equation" r:id="rId3" imgW="774360" imgH="1371600" progId="Equation.3">
                  <p:embed/>
                </p:oleObj>
              </mc:Choice>
              <mc:Fallback>
                <p:oleObj name="Equation" r:id="rId3" imgW="774360" imgH="137160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8946" y="1827164"/>
                        <a:ext cx="2043534" cy="3618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198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乐观锁定：快照隔离</a:t>
            </a:r>
            <a:r>
              <a:rPr lang="en-US" altLang="zh-CN" dirty="0" smtClean="0"/>
              <a:t>SI</a:t>
            </a:r>
            <a:endParaRPr lang="zh-CN" altLang="en-US" dirty="0" smtClean="0"/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611188" y="3500215"/>
            <a:ext cx="806450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>
                <a:ea typeface="华文新魏" pitchFamily="2" charset="-122"/>
              </a:rPr>
              <a:t>T1(</a:t>
            </a:r>
            <a:r>
              <a:rPr lang="zh-CN" altLang="en-US" dirty="0" smtClean="0">
                <a:ea typeface="华文新魏" pitchFamily="2" charset="-122"/>
              </a:rPr>
              <a:t>只读</a:t>
            </a:r>
            <a:r>
              <a:rPr lang="en-US" altLang="zh-CN" dirty="0" smtClean="0">
                <a:ea typeface="华文新魏" pitchFamily="2" charset="-122"/>
              </a:rPr>
              <a:t>X)</a:t>
            </a:r>
            <a:endParaRPr lang="en-US" altLang="zh-CN" dirty="0">
              <a:ea typeface="华文新魏" pitchFamily="2" charset="-122"/>
            </a:endParaRP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899592" y="2709640"/>
            <a:ext cx="2665412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华文新魏" pitchFamily="2" charset="-122"/>
              </a:rPr>
              <a:t>T2(</a:t>
            </a:r>
            <a:r>
              <a:rPr lang="zh-CN" altLang="en-US">
                <a:ea typeface="华文新魏" pitchFamily="2" charset="-122"/>
              </a:rPr>
              <a:t>更新</a:t>
            </a:r>
            <a:r>
              <a:rPr lang="en-US" altLang="zh-CN">
                <a:ea typeface="华文新魏" pitchFamily="2" charset="-122"/>
              </a:rPr>
              <a:t>X)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1762125" y="1915890"/>
            <a:ext cx="2665413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华文新魏" pitchFamily="2" charset="-122"/>
              </a:rPr>
              <a:t>T3(</a:t>
            </a:r>
            <a:r>
              <a:rPr lang="zh-CN" altLang="en-US">
                <a:ea typeface="华文新魏" pitchFamily="2" charset="-122"/>
              </a:rPr>
              <a:t>更新</a:t>
            </a:r>
            <a:r>
              <a:rPr lang="en-US" altLang="zh-CN">
                <a:ea typeface="华文新魏" pitchFamily="2" charset="-122"/>
              </a:rPr>
              <a:t>Y)</a:t>
            </a:r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2770188" y="1196752"/>
            <a:ext cx="2665412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>
                <a:ea typeface="华文新魏" pitchFamily="2" charset="-122"/>
              </a:rPr>
              <a:t>T4(</a:t>
            </a:r>
            <a:r>
              <a:rPr lang="zh-CN" altLang="en-US" dirty="0">
                <a:ea typeface="华文新魏" pitchFamily="2" charset="-122"/>
              </a:rPr>
              <a:t>更新</a:t>
            </a:r>
            <a:r>
              <a:rPr lang="en-US" altLang="zh-CN" dirty="0">
                <a:ea typeface="华文新魏" pitchFamily="2" charset="-122"/>
              </a:rPr>
              <a:t>X, Y)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3924549" y="2708052"/>
            <a:ext cx="2591668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>
                <a:ea typeface="华文新魏" pitchFamily="2" charset="-122"/>
              </a:rPr>
              <a:t>T5(</a:t>
            </a:r>
            <a:r>
              <a:rPr lang="zh-CN" altLang="en-US" dirty="0" smtClean="0">
                <a:ea typeface="华文新魏" pitchFamily="2" charset="-122"/>
              </a:rPr>
              <a:t>只读</a:t>
            </a:r>
            <a:r>
              <a:rPr lang="en-US" altLang="zh-CN" dirty="0" smtClean="0">
                <a:ea typeface="华文新魏" pitchFamily="2" charset="-122"/>
              </a:rPr>
              <a:t>Y)</a:t>
            </a:r>
            <a:endParaRPr lang="en-US" altLang="zh-CN" dirty="0">
              <a:ea typeface="华文新魏" pitchFamily="2" charset="-122"/>
            </a:endParaRP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5651500" y="1917477"/>
            <a:ext cx="2665413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华文新魏" pitchFamily="2" charset="-122"/>
              </a:rPr>
              <a:t>T6(</a:t>
            </a:r>
            <a:r>
              <a:rPr lang="zh-CN" altLang="en-US">
                <a:ea typeface="华文新魏" pitchFamily="2" charset="-122"/>
              </a:rPr>
              <a:t>更新</a:t>
            </a:r>
            <a:r>
              <a:rPr lang="en-US" altLang="zh-CN">
                <a:ea typeface="华文新魏" pitchFamily="2" charset="-122"/>
              </a:rPr>
              <a:t>Y)</a:t>
            </a:r>
          </a:p>
        </p:txBody>
      </p:sp>
      <p:sp>
        <p:nvSpPr>
          <p:cNvPr id="2" name="矩形 1"/>
          <p:cNvSpPr/>
          <p:nvPr/>
        </p:nvSpPr>
        <p:spPr>
          <a:xfrm>
            <a:off x="1907704" y="4063712"/>
            <a:ext cx="3634328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读不会阻塞写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写不会阻塞读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写发生在提交时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冲突时先提交者赢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804868" y="2708052"/>
            <a:ext cx="2015604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 smtClean="0">
                <a:ea typeface="华文新魏" pitchFamily="2" charset="-122"/>
              </a:rPr>
              <a:t>T7(</a:t>
            </a:r>
            <a:r>
              <a:rPr lang="zh-CN" altLang="en-US" dirty="0" smtClean="0">
                <a:ea typeface="华文新魏" pitchFamily="2" charset="-122"/>
              </a:rPr>
              <a:t>只读</a:t>
            </a:r>
            <a:r>
              <a:rPr lang="en-US" altLang="zh-CN" dirty="0" smtClean="0">
                <a:ea typeface="华文新魏" pitchFamily="2" charset="-122"/>
              </a:rPr>
              <a:t>Y)</a:t>
            </a:r>
            <a:endParaRPr lang="en-US" altLang="zh-CN" dirty="0">
              <a:ea typeface="华文新魏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快照隔离中的不一致现象</a:t>
            </a:r>
          </a:p>
        </p:txBody>
      </p:sp>
      <p:sp>
        <p:nvSpPr>
          <p:cNvPr id="208900" name="Text Box 4"/>
          <p:cNvSpPr txBox="1">
            <a:spLocks noChangeArrowheads="1"/>
          </p:cNvSpPr>
          <p:nvPr/>
        </p:nvSpPr>
        <p:spPr bwMode="auto">
          <a:xfrm>
            <a:off x="755576" y="1052736"/>
            <a:ext cx="7992888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一致性要求：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A+B &gt;= 0</a:t>
            </a:r>
          </a:p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当前：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A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＋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B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＝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5</a:t>
            </a:r>
          </a:p>
          <a:p>
            <a:pPr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调度：</a:t>
            </a:r>
            <a:r>
              <a:rPr lang="en-US" altLang="zh-CN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r1(x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) r1(y) r2(x) r2(y) w1(y) w2(x)</a:t>
            </a:r>
          </a:p>
          <a:p>
            <a:pPr>
              <a:spcBef>
                <a:spcPct val="50000"/>
              </a:spcBef>
            </a:pPr>
            <a:r>
              <a:rPr lang="en-US" altLang="zh-CN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	T1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分别将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x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y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减去</a:t>
            </a:r>
            <a:r>
              <a:rPr lang="en-US" altLang="zh-CN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5</a:t>
            </a:r>
            <a:r>
              <a:rPr lang="zh-CN" altLang="en-US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，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发生了什么</a:t>
            </a:r>
            <a:r>
              <a:rPr lang="zh-CN" altLang="en-US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？</a:t>
            </a:r>
            <a:endParaRPr lang="en-US" altLang="zh-CN" sz="2800" dirty="0">
              <a:solidFill>
                <a:srgbClr val="80008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写偏斜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：两个事务写不同的</a:t>
            </a:r>
            <a:r>
              <a:rPr lang="zh-CN" altLang="en-US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数据项</a:t>
            </a:r>
            <a:endParaRPr lang="en-US" altLang="zh-CN" sz="2800" dirty="0" smtClean="0">
              <a:solidFill>
                <a:srgbClr val="80008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思考人生</a:t>
            </a:r>
            <a:r>
              <a:rPr lang="zh-CN" altLang="en-US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：在悲观锁定下会发生这样的不一致吗？</a:t>
            </a:r>
            <a:endParaRPr lang="zh-CN" altLang="en-US" sz="2800" dirty="0">
              <a:solidFill>
                <a:srgbClr val="80008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251520" y="4925486"/>
            <a:ext cx="874846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初始值：</a:t>
            </a:r>
            <a:r>
              <a:rPr lang="en-US" altLang="zh-CN" sz="28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x=3, y=5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T1:    x := </a:t>
            </a:r>
            <a:r>
              <a:rPr lang="en-US" altLang="zh-CN" sz="2800" dirty="0" smtClean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y</a:t>
            </a:r>
            <a:r>
              <a:rPr lang="zh-CN" altLang="en-US" sz="2800" dirty="0" smtClean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；</a:t>
            </a:r>
            <a:r>
              <a:rPr lang="en-US" altLang="zh-CN" sz="2800" dirty="0" smtClean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T2</a:t>
            </a:r>
            <a:r>
              <a:rPr lang="en-US" altLang="zh-CN" sz="2800" dirty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:    y := </a:t>
            </a:r>
            <a:r>
              <a:rPr lang="en-US" altLang="zh-CN" sz="2800" dirty="0" smtClean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x</a:t>
            </a:r>
          </a:p>
          <a:p>
            <a:pPr>
              <a:spcBef>
                <a:spcPct val="50000"/>
              </a:spcBef>
            </a:pPr>
            <a:r>
              <a:rPr lang="en-US" altLang="zh-CN" sz="2800" dirty="0" smtClean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SI</a:t>
            </a:r>
            <a:r>
              <a:rPr lang="zh-CN" altLang="en-US" sz="2800" dirty="0" smtClean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下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r1(x) r1(y) r2(x) r2(y) w1(y) w2(x</a:t>
            </a:r>
            <a:r>
              <a:rPr lang="en-US" altLang="zh-CN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r>
              <a:rPr lang="zh-CN" altLang="en-US" sz="2800" dirty="0" smtClean="0">
                <a:solidFill>
                  <a:srgbClr val="800000"/>
                </a:solidFill>
                <a:latin typeface="华文新魏" pitchFamily="2" charset="-122"/>
                <a:ea typeface="华文新魏" pitchFamily="2" charset="-122"/>
              </a:rPr>
              <a:t>的结果是什么？</a:t>
            </a:r>
            <a:endParaRPr lang="en-US" altLang="zh-CN" sz="2800" dirty="0">
              <a:solidFill>
                <a:srgbClr val="8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8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8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8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8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完整性的威胁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052736"/>
            <a:ext cx="8726488" cy="3423285"/>
          </a:xfrm>
        </p:spPr>
        <p:txBody>
          <a:bodyPr/>
          <a:lstStyle/>
          <a:p>
            <a:r>
              <a:rPr lang="zh-CN" altLang="en-US" dirty="0"/>
              <a:t>事故：跌倒的故事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半途而废</a:t>
            </a:r>
            <a:r>
              <a:rPr lang="zh-CN" altLang="en-US" dirty="0" smtClean="0"/>
              <a:t>：为山九仞、功亏一篑；靡不有初、鲜克有</a:t>
            </a:r>
            <a:r>
              <a:rPr lang="zh-CN" altLang="en-US" dirty="0"/>
              <a:t>终；不忘</a:t>
            </a:r>
            <a:r>
              <a:rPr lang="zh-CN" altLang="en-US" dirty="0" smtClean="0"/>
              <a:t>初心，砥砺前行 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并发争用</a:t>
            </a:r>
            <a:r>
              <a:rPr lang="zh-CN" altLang="en-US" dirty="0" smtClean="0"/>
              <a:t>：一仆二主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系统雪崩</a:t>
            </a:r>
            <a:r>
              <a:rPr lang="zh-CN" altLang="en-US" dirty="0" smtClean="0"/>
              <a:t>：江水竭 天地合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网络隔离</a:t>
            </a:r>
            <a:r>
              <a:rPr lang="zh-CN" altLang="en-US" dirty="0" smtClean="0"/>
              <a:t>：可用性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一致性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28" y="2673481"/>
            <a:ext cx="3048000" cy="2143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01902" y="5157192"/>
            <a:ext cx="63401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 smtClean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事务：完整性的守护神</a:t>
            </a:r>
            <a:endParaRPr lang="zh-CN" altLang="en-US" sz="4800" b="0" cap="none" spc="0" dirty="0">
              <a:ln w="0"/>
              <a:solidFill>
                <a:srgbClr val="80008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851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333399"/>
                </a:solidFill>
              </a:rPr>
              <a:t>快照隔离：</a:t>
            </a:r>
            <a:r>
              <a:rPr lang="en-US" altLang="zh-CN" sz="2800" dirty="0" smtClean="0">
                <a:solidFill>
                  <a:srgbClr val="333399"/>
                </a:solidFill>
              </a:rPr>
              <a:t> SQL Server</a:t>
            </a:r>
            <a:endParaRPr lang="zh-CN" altLang="en-US" dirty="0" smtClean="0"/>
          </a:p>
        </p:txBody>
      </p:sp>
      <p:sp>
        <p:nvSpPr>
          <p:cNvPr id="79875" name="Text Box 5"/>
          <p:cNvSpPr txBox="1">
            <a:spLocks noChangeArrowheads="1"/>
          </p:cNvSpPr>
          <p:nvPr/>
        </p:nvSpPr>
        <p:spPr bwMode="auto">
          <a:xfrm>
            <a:off x="928688" y="1166813"/>
            <a:ext cx="7632700" cy="474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create database demo</a:t>
            </a:r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use demo</a:t>
            </a:r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create table isolation_1 (</a:t>
            </a:r>
          </a:p>
          <a:p>
            <a:pPr>
              <a:lnSpc>
                <a:spcPct val="140000"/>
              </a:lnSpc>
            </a:pPr>
            <a:r>
              <a:rPr lang="en-US" altLang="zh-CN" dirty="0"/>
              <a:t>	id1 </a:t>
            </a:r>
            <a:r>
              <a:rPr lang="en-US" altLang="zh-CN" dirty="0" err="1"/>
              <a:t>int</a:t>
            </a:r>
            <a:r>
              <a:rPr lang="en-US" altLang="zh-CN" dirty="0"/>
              <a:t>,</a:t>
            </a:r>
          </a:p>
          <a:p>
            <a:pPr>
              <a:lnSpc>
                <a:spcPct val="140000"/>
              </a:lnSpc>
            </a:pPr>
            <a:r>
              <a:rPr lang="en-US" altLang="zh-CN" dirty="0"/>
              <a:t>	des varchar(100))</a:t>
            </a:r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insert into isolation_1 values(1, </a:t>
            </a:r>
            <a:r>
              <a:rPr lang="en-US" altLang="zh-CN" dirty="0">
                <a:latin typeface="Times New Roman" pitchFamily="18" charset="0"/>
              </a:rPr>
              <a:t>‘</a:t>
            </a:r>
            <a:r>
              <a:rPr lang="en-US" altLang="zh-CN" dirty="0" err="1"/>
              <a:t>asdf</a:t>
            </a:r>
            <a:r>
              <a:rPr lang="en-US" altLang="zh-CN" dirty="0">
                <a:latin typeface="Times New Roman" pitchFamily="18" charset="0"/>
              </a:rPr>
              <a:t>’</a:t>
            </a:r>
            <a:r>
              <a:rPr lang="en-US" altLang="zh-CN" dirty="0"/>
              <a:t>)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333399"/>
                </a:solidFill>
              </a:rPr>
              <a:t>快照隔离</a:t>
            </a:r>
            <a:r>
              <a:rPr lang="en-US" altLang="zh-CN" dirty="0" smtClean="0">
                <a:solidFill>
                  <a:srgbClr val="333399"/>
                </a:solidFill>
              </a:rPr>
              <a:t>SI</a:t>
            </a:r>
            <a:r>
              <a:rPr lang="zh-CN" altLang="en-US" dirty="0" smtClean="0">
                <a:solidFill>
                  <a:srgbClr val="333399"/>
                </a:solidFill>
              </a:rPr>
              <a:t>：</a:t>
            </a:r>
            <a:r>
              <a:rPr lang="en-US" altLang="zh-CN" sz="2800" dirty="0" smtClean="0">
                <a:solidFill>
                  <a:srgbClr val="333399"/>
                </a:solidFill>
              </a:rPr>
              <a:t> SQL Server</a:t>
            </a:r>
            <a:endParaRPr lang="zh-CN" altLang="en-US" dirty="0" smtClean="0"/>
          </a:p>
        </p:txBody>
      </p:sp>
      <p:sp>
        <p:nvSpPr>
          <p:cNvPr id="80899" name="Text Box 5"/>
          <p:cNvSpPr txBox="1">
            <a:spLocks noChangeArrowheads="1"/>
          </p:cNvSpPr>
          <p:nvPr/>
        </p:nvSpPr>
        <p:spPr bwMode="auto">
          <a:xfrm>
            <a:off x="928688" y="1143000"/>
            <a:ext cx="7632700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SI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：快照隔离，任何读取操作得到</a:t>
            </a:r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事务开始那一刻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最近已经提交过的数据版本，属于事务级快照隔离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alter database demo</a:t>
            </a:r>
          </a:p>
          <a:p>
            <a:pPr>
              <a:lnSpc>
                <a:spcPct val="140000"/>
              </a:lnSpc>
            </a:pPr>
            <a:r>
              <a:rPr lang="en-US" altLang="zh-CN" dirty="0"/>
              <a:t>	set  </a:t>
            </a:r>
            <a:r>
              <a:rPr lang="en-US" altLang="zh-CN" dirty="0">
                <a:solidFill>
                  <a:srgbClr val="FF0000"/>
                </a:solidFill>
              </a:rPr>
              <a:t>ALLOW_SNAPSHOT_ISOLATION</a:t>
            </a:r>
            <a:r>
              <a:rPr lang="en-US" altLang="zh-CN" dirty="0"/>
              <a:t> on</a:t>
            </a:r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（只允许发出上述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alter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语句的连接存在于该数据库，如果此时还有其他用户使用该数据库，则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alter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未必被阻塞，但已存在的活动事务会阻塞它。此时新的更新事务可以执行，但快照隔离级别的事务则不可以）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333399"/>
                </a:solidFill>
              </a:rPr>
              <a:t>快照隔离</a:t>
            </a:r>
            <a:r>
              <a:rPr lang="en-US" altLang="zh-CN" dirty="0" smtClean="0">
                <a:solidFill>
                  <a:srgbClr val="333399"/>
                </a:solidFill>
              </a:rPr>
              <a:t>SI</a:t>
            </a:r>
            <a:r>
              <a:rPr lang="zh-CN" altLang="en-US" dirty="0" smtClean="0">
                <a:solidFill>
                  <a:srgbClr val="333399"/>
                </a:solidFill>
              </a:rPr>
              <a:t>：</a:t>
            </a:r>
            <a:r>
              <a:rPr lang="en-US" altLang="zh-CN" sz="2800" dirty="0" smtClean="0">
                <a:solidFill>
                  <a:srgbClr val="333399"/>
                </a:solidFill>
              </a:rPr>
              <a:t> </a:t>
            </a:r>
            <a:r>
              <a:rPr lang="zh-CN" altLang="en-US" sz="2800" dirty="0" smtClean="0">
                <a:solidFill>
                  <a:srgbClr val="333399"/>
                </a:solidFill>
              </a:rPr>
              <a:t>可重复读</a:t>
            </a:r>
            <a:endParaRPr lang="zh-CN" altLang="en-US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70596"/>
              </p:ext>
            </p:extLst>
          </p:nvPr>
        </p:nvGraphicFramePr>
        <p:xfrm>
          <a:off x="571500" y="1354138"/>
          <a:ext cx="828680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085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连接</a:t>
                      </a:r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连接</a:t>
                      </a:r>
                      <a:r>
                        <a:rPr lang="en-US" altLang="zh-CN" sz="2400" dirty="0" smtClean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9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begin </a:t>
                      </a:r>
                      <a:r>
                        <a:rPr lang="en-US" altLang="zh-CN" sz="2400" dirty="0" err="1" smtClean="0"/>
                        <a:t>tran</a:t>
                      </a:r>
                      <a:endParaRPr lang="en-US" altLang="zh-CN" sz="2400" dirty="0" smtClean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update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set des = 'UPDATED‘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where id1=1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8482">
                <a:tc>
                  <a:txBody>
                    <a:bodyPr/>
                    <a:lstStyle/>
                    <a:p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begin </a:t>
                      </a:r>
                      <a:r>
                        <a:rPr lang="en-US" altLang="zh-CN" sz="2400" dirty="0" err="1" smtClean="0"/>
                        <a:t>tran</a:t>
                      </a:r>
                      <a:endParaRPr lang="en-US" altLang="zh-CN" sz="2400" dirty="0" smtClean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select * from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2400" dirty="0" smtClean="0"/>
                        <a:t>（事务起点）</a:t>
                      </a:r>
                      <a:endParaRPr lang="en-US" altLang="zh-CN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0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commit </a:t>
                      </a:r>
                      <a:r>
                        <a:rPr lang="en-US" altLang="zh-CN" sz="2400" dirty="0" err="1" smtClean="0"/>
                        <a:t>tran</a:t>
                      </a:r>
                      <a:endParaRPr lang="zh-CN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887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select * from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commit </a:t>
                      </a:r>
                      <a:r>
                        <a:rPr lang="en-US" altLang="zh-CN" sz="2400" dirty="0" err="1" smtClean="0"/>
                        <a:t>tran</a:t>
                      </a:r>
                      <a:endParaRPr lang="zh-CN" alt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333399"/>
                </a:solidFill>
              </a:rPr>
              <a:t>快照隔离</a:t>
            </a:r>
            <a:r>
              <a:rPr lang="en-US" altLang="zh-CN" dirty="0" smtClean="0">
                <a:solidFill>
                  <a:srgbClr val="333399"/>
                </a:solidFill>
              </a:rPr>
              <a:t>SI</a:t>
            </a:r>
            <a:r>
              <a:rPr lang="zh-CN" altLang="en-US" dirty="0" smtClean="0">
                <a:solidFill>
                  <a:srgbClr val="333399"/>
                </a:solidFill>
              </a:rPr>
              <a:t>：</a:t>
            </a:r>
            <a:r>
              <a:rPr lang="en-US" altLang="zh-CN" sz="2800" dirty="0" smtClean="0">
                <a:solidFill>
                  <a:srgbClr val="333399"/>
                </a:solidFill>
              </a:rPr>
              <a:t> </a:t>
            </a:r>
            <a:r>
              <a:rPr lang="zh-CN" altLang="en-US" sz="2800" dirty="0" smtClean="0">
                <a:solidFill>
                  <a:srgbClr val="333399"/>
                </a:solidFill>
              </a:rPr>
              <a:t>回滚</a:t>
            </a:r>
            <a:endParaRPr lang="zh-CN" altLang="en-US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02121"/>
              </p:ext>
            </p:extLst>
          </p:nvPr>
        </p:nvGraphicFramePr>
        <p:xfrm>
          <a:off x="571500" y="1228725"/>
          <a:ext cx="828680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319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连接</a:t>
                      </a:r>
                      <a:r>
                        <a:rPr lang="en-US" altLang="zh-CN" sz="2400" dirty="0" smtClean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连接</a:t>
                      </a:r>
                      <a:r>
                        <a:rPr lang="en-US" altLang="zh-CN" sz="2400" dirty="0" smtClean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942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zh-C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SET TRANSACTION ISOLATION  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        LEVEL SNAPSHOT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begin </a:t>
                      </a:r>
                      <a:r>
                        <a:rPr lang="en-US" altLang="zh-CN" sz="2400" dirty="0" err="1" smtClean="0"/>
                        <a:t>tran</a:t>
                      </a:r>
                      <a:endParaRPr lang="en-US" altLang="zh-CN" sz="2400" dirty="0" smtClean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select id1 from isolation_1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45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begin </a:t>
                      </a:r>
                      <a:r>
                        <a:rPr lang="en-US" altLang="zh-CN" sz="2400" dirty="0" err="1" smtClean="0"/>
                        <a:t>tran</a:t>
                      </a:r>
                      <a:endParaRPr lang="en-US" altLang="zh-CN" sz="2400" dirty="0" smtClean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update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set id1 = id1+10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zh-CN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1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update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 smtClean="0"/>
                        <a:t>set id1 = id1+20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8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commit </a:t>
                      </a:r>
                      <a:r>
                        <a:rPr lang="en-US" altLang="zh-CN" sz="2400" dirty="0" err="1" smtClean="0"/>
                        <a:t>tran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24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可串行化判定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4684" y="2682786"/>
            <a:ext cx="849463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核心问题：</a:t>
            </a:r>
            <a:endParaRPr lang="en-US" altLang="zh-CN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zh-CN" alt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如何判定一个调度是可串行化的？</a:t>
            </a:r>
            <a:endParaRPr lang="en-US" altLang="zh-CN" sz="360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zh-CN" alt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更一般的，如何判定两个</a:t>
            </a:r>
            <a:r>
              <a:rPr lang="zh-CN" altLang="en-US" sz="3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调度</a:t>
            </a:r>
            <a:r>
              <a:rPr lang="zh-CN" alt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是等价的？</a:t>
            </a:r>
            <a:endParaRPr lang="zh-CN" alt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786" y="4388911"/>
            <a:ext cx="849463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 smtClean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微观视角</a:t>
            </a:r>
            <a:r>
              <a:rPr lang="zh-CN" altLang="en-US" sz="3600" b="0" cap="none" spc="0" dirty="0" smtClean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：交换非冲突指令</a:t>
            </a:r>
            <a:endParaRPr lang="en-US" altLang="zh-CN" sz="3600" b="0" cap="none" spc="0" dirty="0" smtClean="0">
              <a:ln w="0"/>
              <a:solidFill>
                <a:srgbClr val="80008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zh-CN" altLang="en-US" sz="3600" dirty="0" smtClean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如何把一个调度转换为另一个等价调度？</a:t>
            </a:r>
            <a:endParaRPr lang="en-US" altLang="zh-CN" sz="3600" dirty="0" smtClean="0">
              <a:ln w="0"/>
              <a:solidFill>
                <a:srgbClr val="80008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953" y="5541039"/>
            <a:ext cx="89562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宏观视角：从读一致性</a:t>
            </a:r>
            <a:endParaRPr lang="en-US" altLang="zh-CN" sz="3600" b="0" cap="none" spc="0" dirty="0" smtClean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zh-CN" altLang="en-US" sz="36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如何保证每个事务在两个调度中是相同的？</a:t>
            </a:r>
            <a:endParaRPr lang="en-US" altLang="zh-CN" sz="3600" dirty="0" smtClean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404092"/>
              </p:ext>
            </p:extLst>
          </p:nvPr>
        </p:nvGraphicFramePr>
        <p:xfrm>
          <a:off x="683568" y="1102677"/>
          <a:ext cx="7898827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" name="公式" r:id="rId3" imgW="2946240" imgH="723600" progId="Equation.3">
                  <p:embed/>
                </p:oleObj>
              </mc:Choice>
              <mc:Fallback>
                <p:oleObj name="公式" r:id="rId3" imgW="2946240" imgH="72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1102677"/>
                        <a:ext cx="7898827" cy="165618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3254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指令顺序对调度结果的影响</a:t>
            </a:r>
            <a:endParaRPr lang="zh-CN" altLang="en-US" dirty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	考虑一个调度</a:t>
            </a:r>
            <a:r>
              <a:rPr lang="en-US" altLang="zh-CN" dirty="0" smtClean="0"/>
              <a:t>S</a:t>
            </a:r>
            <a:r>
              <a:rPr lang="zh-CN" altLang="en-US" dirty="0" smtClean="0"/>
              <a:t>中的两条连续指令（仅限于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操作）</a:t>
            </a:r>
            <a:r>
              <a:rPr lang="en-US" altLang="zh-CN" dirty="0" smtClean="0"/>
              <a:t>I</a:t>
            </a:r>
            <a:r>
              <a:rPr lang="en-US" altLang="zh-CN" baseline="-16000" dirty="0" smtClean="0"/>
              <a:t>i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I</a:t>
            </a:r>
            <a:r>
              <a:rPr lang="en-US" altLang="zh-CN" baseline="-16000" dirty="0" err="1" smtClean="0"/>
              <a:t>j</a:t>
            </a:r>
            <a:r>
              <a:rPr lang="en-US" altLang="zh-CN" dirty="0" smtClean="0"/>
              <a:t>，</a:t>
            </a:r>
            <a:r>
              <a:rPr lang="zh-CN" altLang="en-US" dirty="0" smtClean="0"/>
              <a:t>分别属于事务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i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j</a:t>
            </a:r>
            <a:endParaRPr lang="en-US" altLang="zh-CN" baseline="-16000" dirty="0" smtClean="0"/>
          </a:p>
          <a:p>
            <a:pPr lvl="1" algn="ctr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ea typeface="仿宋_GB2312" pitchFamily="49" charset="-122"/>
              </a:rPr>
              <a:t>	① </a:t>
            </a:r>
            <a:r>
              <a:rPr lang="en-US" altLang="zh-CN" dirty="0" smtClean="0"/>
              <a:t>I</a:t>
            </a:r>
            <a:r>
              <a:rPr lang="en-US" altLang="zh-CN" baseline="-16000" dirty="0" smtClean="0"/>
              <a:t>i </a:t>
            </a:r>
            <a:r>
              <a:rPr lang="en-US" altLang="zh-CN" dirty="0" smtClean="0"/>
              <a:t>= read(Q), </a:t>
            </a:r>
            <a:r>
              <a:rPr lang="en-US" altLang="zh-CN" dirty="0" err="1" smtClean="0"/>
              <a:t>I</a:t>
            </a:r>
            <a:r>
              <a:rPr lang="en-US" altLang="zh-CN" baseline="-16000" dirty="0" err="1" smtClean="0"/>
              <a:t>j</a:t>
            </a:r>
            <a:r>
              <a:rPr lang="en-US" altLang="zh-CN" baseline="-16000" dirty="0" smtClean="0"/>
              <a:t> </a:t>
            </a:r>
            <a:r>
              <a:rPr lang="en-US" altLang="zh-CN" dirty="0" smtClean="0"/>
              <a:t>= read(Q);</a:t>
            </a:r>
          </a:p>
          <a:p>
            <a:pPr lvl="1" algn="ctr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ea typeface="仿宋_GB2312" pitchFamily="49" charset="-122"/>
              </a:rPr>
              <a:t>	② </a:t>
            </a:r>
            <a:r>
              <a:rPr lang="en-US" altLang="zh-CN" dirty="0" smtClean="0"/>
              <a:t>I</a:t>
            </a:r>
            <a:r>
              <a:rPr lang="en-US" altLang="zh-CN" baseline="-16000" dirty="0" smtClean="0"/>
              <a:t>i </a:t>
            </a:r>
            <a:r>
              <a:rPr lang="en-US" altLang="zh-CN" dirty="0" smtClean="0"/>
              <a:t>= read(Q), </a:t>
            </a:r>
            <a:r>
              <a:rPr lang="en-US" altLang="zh-CN" dirty="0" err="1" smtClean="0"/>
              <a:t>I</a:t>
            </a:r>
            <a:r>
              <a:rPr lang="en-US" altLang="zh-CN" baseline="-16000" dirty="0" err="1" smtClean="0"/>
              <a:t>j</a:t>
            </a:r>
            <a:r>
              <a:rPr lang="en-US" altLang="zh-CN" baseline="-16000" dirty="0" smtClean="0"/>
              <a:t> </a:t>
            </a:r>
            <a:r>
              <a:rPr lang="en-US" altLang="zh-CN" dirty="0" smtClean="0"/>
              <a:t>= write(Q);</a:t>
            </a:r>
          </a:p>
          <a:p>
            <a:pPr lvl="1" algn="ctr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ea typeface="仿宋_GB2312" pitchFamily="49" charset="-122"/>
              </a:rPr>
              <a:t>	③ </a:t>
            </a:r>
            <a:r>
              <a:rPr lang="en-US" altLang="zh-CN" dirty="0" smtClean="0"/>
              <a:t>I</a:t>
            </a:r>
            <a:r>
              <a:rPr lang="en-US" altLang="zh-CN" baseline="-16000" dirty="0" smtClean="0"/>
              <a:t>i </a:t>
            </a:r>
            <a:r>
              <a:rPr lang="en-US" altLang="zh-CN" dirty="0" smtClean="0"/>
              <a:t>= write(Q), </a:t>
            </a:r>
            <a:r>
              <a:rPr lang="en-US" altLang="zh-CN" dirty="0" err="1" smtClean="0"/>
              <a:t>I</a:t>
            </a:r>
            <a:r>
              <a:rPr lang="en-US" altLang="zh-CN" baseline="-16000" dirty="0" err="1" smtClean="0"/>
              <a:t>j</a:t>
            </a:r>
            <a:r>
              <a:rPr lang="en-US" altLang="zh-CN" baseline="-16000" dirty="0" smtClean="0"/>
              <a:t> </a:t>
            </a:r>
            <a:r>
              <a:rPr lang="en-US" altLang="zh-CN" dirty="0" smtClean="0"/>
              <a:t>= read(Q);</a:t>
            </a:r>
          </a:p>
          <a:p>
            <a:pPr lvl="1" algn="ctr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ea typeface="仿宋_GB2312" pitchFamily="49" charset="-122"/>
              </a:rPr>
              <a:t>	④ </a:t>
            </a:r>
            <a:r>
              <a:rPr lang="en-US" altLang="zh-CN" dirty="0" smtClean="0"/>
              <a:t>I</a:t>
            </a:r>
            <a:r>
              <a:rPr lang="en-US" altLang="zh-CN" baseline="-16000" dirty="0" smtClean="0"/>
              <a:t>i </a:t>
            </a:r>
            <a:r>
              <a:rPr lang="en-US" altLang="zh-CN" dirty="0" smtClean="0"/>
              <a:t>= write(Q), </a:t>
            </a:r>
            <a:r>
              <a:rPr lang="en-US" altLang="zh-CN" dirty="0" err="1" smtClean="0"/>
              <a:t>I</a:t>
            </a:r>
            <a:r>
              <a:rPr lang="en-US" altLang="zh-CN" baseline="-16000" dirty="0" err="1" smtClean="0"/>
              <a:t>j</a:t>
            </a:r>
            <a:r>
              <a:rPr lang="en-US" altLang="zh-CN" baseline="-16000" dirty="0" smtClean="0"/>
              <a:t> </a:t>
            </a:r>
            <a:r>
              <a:rPr lang="en-US" altLang="zh-CN" dirty="0" smtClean="0"/>
              <a:t>= write(Q);</a:t>
            </a:r>
          </a:p>
          <a:p>
            <a:pPr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	在</a:t>
            </a:r>
            <a:r>
              <a:rPr lang="zh-CN" altLang="en-US" dirty="0" smtClean="0">
                <a:ea typeface="仿宋_GB2312" pitchFamily="49" charset="-122"/>
              </a:rPr>
              <a:t>①</a:t>
            </a:r>
            <a:r>
              <a:rPr lang="zh-CN" altLang="en-US" dirty="0" smtClean="0"/>
              <a:t> 情况下，</a:t>
            </a:r>
            <a:r>
              <a:rPr lang="en-US" altLang="zh-CN" dirty="0" smtClean="0"/>
              <a:t>I</a:t>
            </a:r>
            <a:r>
              <a:rPr lang="en-US" altLang="zh-CN" baseline="-16000" dirty="0" smtClean="0"/>
              <a:t>i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I</a:t>
            </a:r>
            <a:r>
              <a:rPr lang="en-US" altLang="zh-CN" baseline="-16000" dirty="0" err="1" smtClean="0"/>
              <a:t>j</a:t>
            </a:r>
            <a:r>
              <a:rPr lang="zh-CN" altLang="en-US" dirty="0" smtClean="0"/>
              <a:t>的次序无关紧要。其余情况下，</a:t>
            </a:r>
            <a:r>
              <a:rPr lang="en-US" altLang="zh-CN" dirty="0" smtClean="0"/>
              <a:t>I</a:t>
            </a:r>
            <a:r>
              <a:rPr lang="en-US" altLang="zh-CN" baseline="-16000" dirty="0" smtClean="0"/>
              <a:t>i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I</a:t>
            </a:r>
            <a:r>
              <a:rPr lang="en-US" altLang="zh-CN" baseline="-16000" dirty="0" err="1" smtClean="0"/>
              <a:t>j</a:t>
            </a:r>
            <a:r>
              <a:rPr lang="zh-CN" altLang="en-US" dirty="0" smtClean="0"/>
              <a:t>的次序不同，其执行结果也不同，数据库最终状态也不同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调度中的冲突指令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52736"/>
            <a:ext cx="8726488" cy="3816424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defRPr/>
            </a:pPr>
            <a:r>
              <a:rPr lang="zh-CN" altLang="en-US" dirty="0" smtClean="0"/>
              <a:t>当两条指令是不同事务在</a:t>
            </a:r>
            <a:r>
              <a:rPr lang="zh-CN" altLang="en-US" u="sng" dirty="0" smtClean="0">
                <a:solidFill>
                  <a:srgbClr val="FF0000"/>
                </a:solidFill>
              </a:rPr>
              <a:t>相同数据项</a:t>
            </a:r>
            <a:r>
              <a:rPr lang="zh-CN" altLang="en-US" dirty="0" smtClean="0"/>
              <a:t>上的操作，并且其中至少有一个是</a:t>
            </a:r>
            <a:r>
              <a:rPr lang="en-US" altLang="zh-CN" dirty="0" smtClean="0">
                <a:solidFill>
                  <a:srgbClr val="FF0000"/>
                </a:solidFill>
              </a:rPr>
              <a:t>write</a:t>
            </a:r>
            <a:r>
              <a:rPr lang="zh-CN" altLang="en-US" dirty="0" smtClean="0"/>
              <a:t>指令时，则称这两条指令是冲突的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None/>
              <a:defRPr/>
            </a:pPr>
            <a:r>
              <a:rPr lang="zh-CN" altLang="en-US" dirty="0" smtClean="0">
                <a:latin typeface="华文新魏" pitchFamily="2" charset="-122"/>
              </a:rPr>
              <a:t>在②、③、④情况下，</a:t>
            </a:r>
            <a:r>
              <a:rPr lang="en-US" altLang="zh-CN" dirty="0" smtClean="0">
                <a:latin typeface="华文新魏" pitchFamily="2" charset="-122"/>
              </a:rPr>
              <a:t>I</a:t>
            </a:r>
            <a:r>
              <a:rPr lang="en-US" altLang="zh-CN" baseline="-16000" dirty="0" smtClean="0">
                <a:latin typeface="华文新魏" pitchFamily="2" charset="-122"/>
              </a:rPr>
              <a:t>i</a:t>
            </a:r>
            <a:r>
              <a:rPr lang="zh-CN" altLang="en-US" dirty="0" smtClean="0">
                <a:latin typeface="华文新魏" pitchFamily="2" charset="-122"/>
              </a:rPr>
              <a:t>与</a:t>
            </a:r>
            <a:r>
              <a:rPr lang="en-US" altLang="zh-CN" dirty="0" err="1" smtClean="0">
                <a:latin typeface="华文新魏" pitchFamily="2" charset="-122"/>
              </a:rPr>
              <a:t>I</a:t>
            </a:r>
            <a:r>
              <a:rPr lang="en-US" altLang="zh-CN" baseline="-16000" dirty="0" err="1" smtClean="0">
                <a:latin typeface="华文新魏" pitchFamily="2" charset="-122"/>
              </a:rPr>
              <a:t>j</a:t>
            </a:r>
            <a:r>
              <a:rPr lang="en-US" altLang="zh-CN" baseline="-16000" dirty="0" smtClean="0">
                <a:latin typeface="华文新魏" pitchFamily="2" charset="-122"/>
              </a:rPr>
              <a:t> </a:t>
            </a:r>
            <a:r>
              <a:rPr lang="zh-CN" altLang="en-US" dirty="0" smtClean="0">
                <a:latin typeface="华文新魏" pitchFamily="2" charset="-122"/>
              </a:rPr>
              <a:t>是冲突的</a:t>
            </a:r>
            <a:endParaRPr lang="en-US" altLang="zh-CN" dirty="0" smtClean="0">
              <a:latin typeface="华文新魏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None/>
              <a:defRPr/>
            </a:pPr>
            <a:r>
              <a:rPr lang="zh-CN" altLang="en-US" dirty="0" smtClean="0">
                <a:latin typeface="华文新魏" pitchFamily="2" charset="-122"/>
              </a:rPr>
              <a:t>思考：什么情况下是非冲突指令？</a:t>
            </a:r>
          </a:p>
          <a:p>
            <a:pPr eaLnBrk="1" hangingPunct="1">
              <a:lnSpc>
                <a:spcPct val="110000"/>
              </a:lnSpc>
              <a:spcBef>
                <a:spcPct val="40000"/>
              </a:spcBef>
              <a:defRPr/>
            </a:pPr>
            <a:r>
              <a:rPr lang="zh-CN" altLang="en-US" dirty="0" smtClean="0"/>
              <a:t>非冲突指令交换次序不会影响调度的最终结果</a:t>
            </a:r>
          </a:p>
        </p:txBody>
      </p:sp>
      <p:sp>
        <p:nvSpPr>
          <p:cNvPr id="2" name="矩形 1"/>
          <p:cNvSpPr/>
          <p:nvPr/>
        </p:nvSpPr>
        <p:spPr>
          <a:xfrm>
            <a:off x="1187624" y="4710043"/>
            <a:ext cx="712879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冲突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等价</a:t>
            </a:r>
            <a:endParaRPr lang="en-US" altLang="zh-CN" sz="28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 如果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调度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可以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经过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交换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一系列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非冲突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指令转换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成调度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S'，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则称调度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S'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是冲突等价的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Line 1065"/>
          <p:cNvSpPr>
            <a:spLocks noChangeShapeType="1"/>
          </p:cNvSpPr>
          <p:nvPr/>
        </p:nvSpPr>
        <p:spPr bwMode="auto">
          <a:xfrm flipH="1">
            <a:off x="4648200" y="1231900"/>
            <a:ext cx="0" cy="55626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747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冲突等价的例子</a:t>
            </a:r>
          </a:p>
        </p:txBody>
      </p:sp>
      <p:sp>
        <p:nvSpPr>
          <p:cNvPr id="89092" name="Text Box 1028"/>
          <p:cNvSpPr txBox="1">
            <a:spLocks noChangeArrowheads="1"/>
          </p:cNvSpPr>
          <p:nvPr/>
        </p:nvSpPr>
        <p:spPr bwMode="auto">
          <a:xfrm>
            <a:off x="990600" y="1511300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89093" name="Text Box 1029"/>
          <p:cNvSpPr txBox="1">
            <a:spLocks noChangeArrowheads="1"/>
          </p:cNvSpPr>
          <p:nvPr/>
        </p:nvSpPr>
        <p:spPr bwMode="auto">
          <a:xfrm>
            <a:off x="2895600" y="3441700"/>
            <a:ext cx="148748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89094" name="Line 1030"/>
          <p:cNvSpPr>
            <a:spLocks noChangeShapeType="1"/>
          </p:cNvSpPr>
          <p:nvPr/>
        </p:nvSpPr>
        <p:spPr bwMode="auto">
          <a:xfrm>
            <a:off x="0" y="14922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9095" name="Line 1031"/>
          <p:cNvSpPr>
            <a:spLocks noChangeShapeType="1"/>
          </p:cNvSpPr>
          <p:nvPr/>
        </p:nvSpPr>
        <p:spPr bwMode="auto">
          <a:xfrm>
            <a:off x="2627313" y="1092200"/>
            <a:ext cx="0" cy="5626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9096" name="Text Box 1032"/>
          <p:cNvSpPr txBox="1">
            <a:spLocks noChangeArrowheads="1"/>
          </p:cNvSpPr>
          <p:nvPr/>
        </p:nvSpPr>
        <p:spPr bwMode="auto">
          <a:xfrm>
            <a:off x="1216025" y="927100"/>
            <a:ext cx="69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folHlink"/>
                </a:solidFill>
                <a:latin typeface="Times New Roman" pitchFamily="18" charset="0"/>
              </a:rPr>
              <a:t>T1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89097" name="Text Box 1033"/>
          <p:cNvSpPr txBox="1">
            <a:spLocks noChangeArrowheads="1"/>
          </p:cNvSpPr>
          <p:nvPr/>
        </p:nvSpPr>
        <p:spPr bwMode="auto">
          <a:xfrm>
            <a:off x="3044825" y="958850"/>
            <a:ext cx="69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folHlink"/>
                </a:solidFill>
                <a:latin typeface="Times New Roman" pitchFamily="18" charset="0"/>
              </a:rPr>
              <a:t>T2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89098" name="Text Box 1034"/>
          <p:cNvSpPr txBox="1">
            <a:spLocks noChangeArrowheads="1"/>
          </p:cNvSpPr>
          <p:nvPr/>
        </p:nvSpPr>
        <p:spPr bwMode="auto">
          <a:xfrm>
            <a:off x="1143000" y="2768600"/>
            <a:ext cx="155733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read(B)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      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89099" name="Text Box 1036"/>
          <p:cNvSpPr txBox="1">
            <a:spLocks noChangeArrowheads="1"/>
          </p:cNvSpPr>
          <p:nvPr/>
        </p:nvSpPr>
        <p:spPr bwMode="auto">
          <a:xfrm>
            <a:off x="2819400" y="2097088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write(A)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65" name="Text Box 1037"/>
          <p:cNvSpPr txBox="1">
            <a:spLocks noChangeArrowheads="1"/>
          </p:cNvSpPr>
          <p:nvPr/>
        </p:nvSpPr>
        <p:spPr bwMode="auto">
          <a:xfrm>
            <a:off x="5181600" y="1511300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66" name="Text Box 1038"/>
          <p:cNvSpPr txBox="1">
            <a:spLocks noChangeArrowheads="1"/>
          </p:cNvSpPr>
          <p:nvPr/>
        </p:nvSpPr>
        <p:spPr bwMode="auto">
          <a:xfrm>
            <a:off x="7086600" y="3441700"/>
            <a:ext cx="148748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74767" name="Text Box 1039"/>
          <p:cNvSpPr txBox="1">
            <a:spLocks noChangeArrowheads="1"/>
          </p:cNvSpPr>
          <p:nvPr/>
        </p:nvSpPr>
        <p:spPr bwMode="auto">
          <a:xfrm>
            <a:off x="5407025" y="927100"/>
            <a:ext cx="69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folHlink"/>
                </a:solidFill>
                <a:latin typeface="Times New Roman" pitchFamily="18" charset="0"/>
              </a:rPr>
              <a:t>T1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68" name="Text Box 1040"/>
          <p:cNvSpPr txBox="1">
            <a:spLocks noChangeArrowheads="1"/>
          </p:cNvSpPr>
          <p:nvPr/>
        </p:nvSpPr>
        <p:spPr bwMode="auto">
          <a:xfrm>
            <a:off x="7235825" y="958850"/>
            <a:ext cx="69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folHlink"/>
                </a:solidFill>
                <a:latin typeface="Times New Roman" pitchFamily="18" charset="0"/>
              </a:rPr>
              <a:t>T2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69" name="Text Box 1041"/>
          <p:cNvSpPr txBox="1">
            <a:spLocks noChangeArrowheads="1"/>
          </p:cNvSpPr>
          <p:nvPr/>
        </p:nvSpPr>
        <p:spPr bwMode="auto">
          <a:xfrm>
            <a:off x="5334000" y="3173413"/>
            <a:ext cx="148748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74770" name="Text Box 1042"/>
          <p:cNvSpPr txBox="1">
            <a:spLocks noChangeArrowheads="1"/>
          </p:cNvSpPr>
          <p:nvPr/>
        </p:nvSpPr>
        <p:spPr bwMode="auto">
          <a:xfrm>
            <a:off x="7010400" y="2097088"/>
            <a:ext cx="1389063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read(A)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89106" name="Line 1043"/>
          <p:cNvSpPr>
            <a:spLocks noChangeShapeType="1"/>
          </p:cNvSpPr>
          <p:nvPr/>
        </p:nvSpPr>
        <p:spPr bwMode="auto">
          <a:xfrm>
            <a:off x="6877050" y="1092200"/>
            <a:ext cx="0" cy="5626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4772" name="AutoShape 1044"/>
          <p:cNvSpPr>
            <a:spLocks noChangeArrowheads="1"/>
          </p:cNvSpPr>
          <p:nvPr/>
        </p:nvSpPr>
        <p:spPr bwMode="auto">
          <a:xfrm rot="-1800000">
            <a:off x="2370138" y="2690813"/>
            <a:ext cx="533400" cy="230187"/>
          </a:xfrm>
          <a:prstGeom prst="leftRightArrow">
            <a:avLst>
              <a:gd name="adj1" fmla="val 50000"/>
              <a:gd name="adj2" fmla="val 463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4773" name="Text Box 1045"/>
          <p:cNvSpPr txBox="1">
            <a:spLocks noChangeArrowheads="1"/>
          </p:cNvSpPr>
          <p:nvPr/>
        </p:nvSpPr>
        <p:spPr bwMode="auto">
          <a:xfrm>
            <a:off x="7010400" y="2782888"/>
            <a:ext cx="15081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74" name="Text Box 1046"/>
          <p:cNvSpPr txBox="1">
            <a:spLocks noChangeArrowheads="1"/>
          </p:cNvSpPr>
          <p:nvPr/>
        </p:nvSpPr>
        <p:spPr bwMode="auto">
          <a:xfrm>
            <a:off x="5334000" y="2463800"/>
            <a:ext cx="136842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read(B)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74775" name="Text Box 1047"/>
          <p:cNvSpPr txBox="1">
            <a:spLocks noChangeArrowheads="1"/>
          </p:cNvSpPr>
          <p:nvPr/>
        </p:nvSpPr>
        <p:spPr bwMode="auto">
          <a:xfrm>
            <a:off x="990600" y="4203700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76" name="Text Box 1048"/>
          <p:cNvSpPr txBox="1">
            <a:spLocks noChangeArrowheads="1"/>
          </p:cNvSpPr>
          <p:nvPr/>
        </p:nvSpPr>
        <p:spPr bwMode="auto">
          <a:xfrm>
            <a:off x="2895600" y="6083300"/>
            <a:ext cx="148748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74777" name="Text Box 1049"/>
          <p:cNvSpPr txBox="1">
            <a:spLocks noChangeArrowheads="1"/>
          </p:cNvSpPr>
          <p:nvPr/>
        </p:nvSpPr>
        <p:spPr bwMode="auto">
          <a:xfrm>
            <a:off x="1066800" y="5815013"/>
            <a:ext cx="148748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write(B)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74778" name="Text Box 1050"/>
          <p:cNvSpPr txBox="1">
            <a:spLocks noChangeArrowheads="1"/>
          </p:cNvSpPr>
          <p:nvPr/>
        </p:nvSpPr>
        <p:spPr bwMode="auto">
          <a:xfrm>
            <a:off x="2819400" y="5141913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read(A)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write(A)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74780" name="Text Box 1052"/>
          <p:cNvSpPr txBox="1">
            <a:spLocks noChangeArrowheads="1"/>
          </p:cNvSpPr>
          <p:nvPr/>
        </p:nvSpPr>
        <p:spPr bwMode="auto">
          <a:xfrm>
            <a:off x="990600" y="4889500"/>
            <a:ext cx="136842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</p:txBody>
      </p:sp>
      <p:sp>
        <p:nvSpPr>
          <p:cNvPr id="74781" name="AutoShape 1053"/>
          <p:cNvSpPr>
            <a:spLocks noChangeArrowheads="1"/>
          </p:cNvSpPr>
          <p:nvPr/>
        </p:nvSpPr>
        <p:spPr bwMode="auto">
          <a:xfrm>
            <a:off x="4427538" y="2420938"/>
            <a:ext cx="417512" cy="83185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>
                <a:solidFill>
                  <a:schemeClr val="folHlink"/>
                </a:solidFill>
              </a:rPr>
              <a:t>1</a:t>
            </a:r>
          </a:p>
        </p:txBody>
      </p:sp>
      <p:sp>
        <p:nvSpPr>
          <p:cNvPr id="89116" name="Line 1054"/>
          <p:cNvSpPr>
            <a:spLocks noChangeShapeType="1"/>
          </p:cNvSpPr>
          <p:nvPr/>
        </p:nvSpPr>
        <p:spPr bwMode="auto">
          <a:xfrm>
            <a:off x="0" y="4203700"/>
            <a:ext cx="91440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4783" name="AutoShape 1055"/>
          <p:cNvSpPr>
            <a:spLocks noChangeArrowheads="1"/>
          </p:cNvSpPr>
          <p:nvPr/>
        </p:nvSpPr>
        <p:spPr bwMode="auto">
          <a:xfrm>
            <a:off x="400050" y="5091113"/>
            <a:ext cx="417513" cy="83185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74784" name="AutoShape 1056"/>
          <p:cNvSpPr>
            <a:spLocks noChangeArrowheads="1"/>
          </p:cNvSpPr>
          <p:nvPr/>
        </p:nvSpPr>
        <p:spPr bwMode="auto">
          <a:xfrm rot="-1800000">
            <a:off x="6584950" y="2395538"/>
            <a:ext cx="528638" cy="236537"/>
          </a:xfrm>
          <a:prstGeom prst="leftRightArrow">
            <a:avLst>
              <a:gd name="adj1" fmla="val 50000"/>
              <a:gd name="adj2" fmla="val 446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4785" name="AutoShape 1057"/>
          <p:cNvSpPr>
            <a:spLocks noChangeArrowheads="1"/>
          </p:cNvSpPr>
          <p:nvPr/>
        </p:nvSpPr>
        <p:spPr bwMode="auto">
          <a:xfrm rot="-1800000">
            <a:off x="2336800" y="5589588"/>
            <a:ext cx="566738" cy="242887"/>
          </a:xfrm>
          <a:prstGeom prst="leftRightArrow">
            <a:avLst>
              <a:gd name="adj1" fmla="val 50000"/>
              <a:gd name="adj2" fmla="val 4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4786" name="AutoShape 1058"/>
          <p:cNvSpPr>
            <a:spLocks noChangeArrowheads="1"/>
          </p:cNvSpPr>
          <p:nvPr/>
        </p:nvSpPr>
        <p:spPr bwMode="auto">
          <a:xfrm>
            <a:off x="4427538" y="5238750"/>
            <a:ext cx="427037" cy="8318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>
                <a:solidFill>
                  <a:schemeClr val="folHlink"/>
                </a:solidFill>
              </a:rPr>
              <a:t>3</a:t>
            </a:r>
          </a:p>
        </p:txBody>
      </p:sp>
      <p:sp>
        <p:nvSpPr>
          <p:cNvPr id="74787" name="Text Box 1059"/>
          <p:cNvSpPr txBox="1">
            <a:spLocks noChangeArrowheads="1"/>
          </p:cNvSpPr>
          <p:nvPr/>
        </p:nvSpPr>
        <p:spPr bwMode="auto">
          <a:xfrm>
            <a:off x="5181600" y="4140200"/>
            <a:ext cx="15081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94" name="Text Box 1066"/>
          <p:cNvSpPr txBox="1">
            <a:spLocks noChangeArrowheads="1"/>
          </p:cNvSpPr>
          <p:nvPr/>
        </p:nvSpPr>
        <p:spPr bwMode="auto">
          <a:xfrm>
            <a:off x="7092950" y="5300663"/>
            <a:ext cx="15081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4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747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74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4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4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4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4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4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4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4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4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5" grpId="0"/>
      <p:bldP spid="74766" grpId="0"/>
      <p:bldP spid="74767" grpId="0"/>
      <p:bldP spid="74768" grpId="0"/>
      <p:bldP spid="74769" grpId="0"/>
      <p:bldP spid="74770" grpId="0"/>
      <p:bldP spid="74772" grpId="0" animBg="1"/>
      <p:bldP spid="74773" grpId="0"/>
      <p:bldP spid="74774" grpId="0"/>
      <p:bldP spid="74775" grpId="0"/>
      <p:bldP spid="74776" grpId="0"/>
      <p:bldP spid="74777" grpId="0"/>
      <p:bldP spid="74778" grpId="0"/>
      <p:bldP spid="74780" grpId="0"/>
      <p:bldP spid="74781" grpId="0" animBg="1"/>
      <p:bldP spid="74783" grpId="0" animBg="1"/>
      <p:bldP spid="74784" grpId="0" animBg="1"/>
      <p:bldP spid="74784" grpId="1" animBg="1"/>
      <p:bldP spid="74785" grpId="0" animBg="1"/>
      <p:bldP spid="74785" grpId="1" animBg="1"/>
      <p:bldP spid="74786" grpId="0" animBg="1"/>
      <p:bldP spid="74787" grpId="0"/>
      <p:bldP spid="7479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冲突可串行化的定义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24744"/>
            <a:ext cx="8726488" cy="11525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当一个调度</a:t>
            </a:r>
            <a:r>
              <a:rPr lang="en-US" altLang="zh-CN" dirty="0" smtClean="0"/>
              <a:t>S</a:t>
            </a:r>
            <a:r>
              <a:rPr lang="zh-CN" altLang="en-US" dirty="0" smtClean="0"/>
              <a:t>与一个串行调度</a:t>
            </a:r>
            <a:r>
              <a:rPr lang="zh-CN" altLang="en-US" u="sng" dirty="0" smtClean="0"/>
              <a:t>冲突等价</a:t>
            </a:r>
            <a:r>
              <a:rPr lang="zh-CN" altLang="en-US" dirty="0" smtClean="0"/>
              <a:t>时，则称该调度是冲突可串行化的</a:t>
            </a:r>
          </a:p>
        </p:txBody>
      </p:sp>
      <p:grpSp>
        <p:nvGrpSpPr>
          <p:cNvPr id="90116" name="Group 13"/>
          <p:cNvGrpSpPr>
            <a:grpSpLocks/>
          </p:cNvGrpSpPr>
          <p:nvPr/>
        </p:nvGrpSpPr>
        <p:grpSpPr bwMode="auto">
          <a:xfrm>
            <a:off x="1043608" y="3082189"/>
            <a:ext cx="5334000" cy="2554287"/>
            <a:chOff x="1200" y="2223"/>
            <a:chExt cx="3360" cy="1609"/>
          </a:xfrm>
        </p:grpSpPr>
        <p:sp>
          <p:nvSpPr>
            <p:cNvPr id="90117" name="Text Box 4"/>
            <p:cNvSpPr txBox="1">
              <a:spLocks noChangeArrowheads="1"/>
            </p:cNvSpPr>
            <p:nvPr/>
          </p:nvSpPr>
          <p:spPr bwMode="auto">
            <a:xfrm>
              <a:off x="1872" y="2983"/>
              <a:ext cx="124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read(A);</a:t>
              </a:r>
            </a:p>
          </p:txBody>
        </p:sp>
        <p:sp>
          <p:nvSpPr>
            <p:cNvPr id="90118" name="Text Box 5"/>
            <p:cNvSpPr txBox="1">
              <a:spLocks noChangeArrowheads="1"/>
            </p:cNvSpPr>
            <p:nvPr/>
          </p:nvSpPr>
          <p:spPr bwMode="auto">
            <a:xfrm>
              <a:off x="1920" y="2544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latin typeface="Times New Roman" pitchFamily="18" charset="0"/>
                </a:rPr>
                <a:t>T1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90119" name="Text Box 6"/>
            <p:cNvSpPr txBox="1">
              <a:spLocks noChangeArrowheads="1"/>
            </p:cNvSpPr>
            <p:nvPr/>
          </p:nvSpPr>
          <p:spPr bwMode="auto">
            <a:xfrm>
              <a:off x="3072" y="2564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latin typeface="Times New Roman" pitchFamily="18" charset="0"/>
                </a:rPr>
                <a:t>T2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90120" name="Text Box 7"/>
            <p:cNvSpPr txBox="1">
              <a:spLocks noChangeArrowheads="1"/>
            </p:cNvSpPr>
            <p:nvPr/>
          </p:nvSpPr>
          <p:spPr bwMode="auto">
            <a:xfrm>
              <a:off x="1872" y="3559"/>
              <a:ext cx="960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90121" name="Text Box 8"/>
            <p:cNvSpPr txBox="1">
              <a:spLocks noChangeArrowheads="1"/>
            </p:cNvSpPr>
            <p:nvPr/>
          </p:nvSpPr>
          <p:spPr bwMode="auto">
            <a:xfrm>
              <a:off x="3024" y="3319"/>
              <a:ext cx="124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90122" name="Line 9"/>
            <p:cNvSpPr>
              <a:spLocks noChangeShapeType="1"/>
            </p:cNvSpPr>
            <p:nvPr/>
          </p:nvSpPr>
          <p:spPr bwMode="auto">
            <a:xfrm>
              <a:off x="1584" y="2920"/>
              <a:ext cx="23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3" name="Line 10"/>
            <p:cNvSpPr>
              <a:spLocks noChangeShapeType="1"/>
            </p:cNvSpPr>
            <p:nvPr/>
          </p:nvSpPr>
          <p:spPr bwMode="auto">
            <a:xfrm>
              <a:off x="2880" y="2584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4" name="Text Box 11"/>
            <p:cNvSpPr txBox="1">
              <a:spLocks noChangeArrowheads="1"/>
            </p:cNvSpPr>
            <p:nvPr/>
          </p:nvSpPr>
          <p:spPr bwMode="auto">
            <a:xfrm>
              <a:off x="1200" y="2223"/>
              <a:ext cx="3360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  <a:ea typeface="华文新魏" pitchFamily="2" charset="-122"/>
                </a:rPr>
                <a:t>非冲突串行化的例子：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冲突可串行化的判定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优先图(</a:t>
            </a:r>
            <a:r>
              <a:rPr lang="en-US" altLang="zh-CN" dirty="0" smtClean="0"/>
              <a:t>precedence graph)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dirty="0" smtClean="0"/>
              <a:t>	</a:t>
            </a:r>
            <a:r>
              <a:rPr lang="zh-CN" altLang="en-US" dirty="0" smtClean="0"/>
              <a:t>一个调度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的优先图是这样构造的：它是一个有向图</a:t>
            </a:r>
            <a:r>
              <a:rPr lang="en-US" altLang="zh-CN" dirty="0" smtClean="0"/>
              <a:t>G =（V，E），V</a:t>
            </a:r>
            <a:r>
              <a:rPr lang="zh-CN" altLang="en-US" dirty="0" smtClean="0"/>
              <a:t>是顶点集，</a:t>
            </a:r>
            <a:r>
              <a:rPr lang="en-US" altLang="zh-CN" dirty="0" smtClean="0"/>
              <a:t>E</a:t>
            </a:r>
            <a:r>
              <a:rPr lang="zh-CN" altLang="en-US" dirty="0" smtClean="0"/>
              <a:t>是边集。顶点集由所有参与调度的事务组成，边集由满足下述条件之一的边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i</a:t>
            </a:r>
            <a:r>
              <a:rPr lang="en-US" altLang="zh-CN" dirty="0" smtClean="0">
                <a:sym typeface="Symbol" pitchFamily="18" charset="2"/>
              </a:rPr>
              <a:t> 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j</a:t>
            </a:r>
            <a:r>
              <a:rPr lang="zh-CN" altLang="en-US" dirty="0" smtClean="0"/>
              <a:t>组成：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ea typeface="宋体" pitchFamily="2" charset="-122"/>
              </a:rPr>
              <a:t>	</a:t>
            </a:r>
            <a:r>
              <a:rPr lang="zh-CN" altLang="en-US" dirty="0" smtClean="0">
                <a:latin typeface="楷体_GB2312" pitchFamily="49" charset="-122"/>
              </a:rPr>
              <a:t>①在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j</a:t>
            </a:r>
            <a:r>
              <a:rPr lang="zh-CN" altLang="en-US" dirty="0" smtClean="0">
                <a:latin typeface="楷体_GB2312" pitchFamily="49" charset="-122"/>
              </a:rPr>
              <a:t>执行</a:t>
            </a:r>
            <a:r>
              <a:rPr lang="en-US" altLang="zh-CN" dirty="0" smtClean="0">
                <a:latin typeface="楷体_GB2312" pitchFamily="49" charset="-122"/>
              </a:rPr>
              <a:t>read(Q)</a:t>
            </a:r>
            <a:r>
              <a:rPr lang="zh-CN" altLang="en-US" dirty="0" smtClean="0">
                <a:latin typeface="楷体_GB2312" pitchFamily="49" charset="-122"/>
              </a:rPr>
              <a:t>之前，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i</a:t>
            </a:r>
            <a:r>
              <a:rPr lang="zh-CN" altLang="en-US" dirty="0" smtClean="0">
                <a:latin typeface="楷体_GB2312" pitchFamily="49" charset="-122"/>
              </a:rPr>
              <a:t>执行</a:t>
            </a:r>
            <a:r>
              <a:rPr lang="en-US" altLang="zh-CN" dirty="0" smtClean="0">
                <a:latin typeface="楷体_GB2312" pitchFamily="49" charset="-122"/>
              </a:rPr>
              <a:t>write(Q)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latin typeface="楷体_GB2312" pitchFamily="49" charset="-122"/>
              </a:rPr>
              <a:t>	②</a:t>
            </a:r>
            <a:r>
              <a:rPr lang="zh-CN" altLang="en-US" dirty="0" smtClean="0">
                <a:latin typeface="楷体_GB2312" pitchFamily="49" charset="-122"/>
              </a:rPr>
              <a:t>在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j</a:t>
            </a:r>
            <a:r>
              <a:rPr lang="zh-CN" altLang="en-US" dirty="0" smtClean="0">
                <a:latin typeface="楷体_GB2312" pitchFamily="49" charset="-122"/>
              </a:rPr>
              <a:t>执行</a:t>
            </a:r>
            <a:r>
              <a:rPr lang="en-US" altLang="zh-CN" dirty="0" smtClean="0">
                <a:latin typeface="楷体_GB2312" pitchFamily="49" charset="-122"/>
              </a:rPr>
              <a:t>write(Q)</a:t>
            </a:r>
            <a:r>
              <a:rPr lang="zh-CN" altLang="en-US" dirty="0" smtClean="0">
                <a:latin typeface="楷体_GB2312" pitchFamily="49" charset="-122"/>
              </a:rPr>
              <a:t>之前，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i</a:t>
            </a:r>
            <a:r>
              <a:rPr lang="zh-CN" altLang="en-US" dirty="0" smtClean="0">
                <a:latin typeface="楷体_GB2312" pitchFamily="49" charset="-122"/>
              </a:rPr>
              <a:t>执行</a:t>
            </a:r>
            <a:r>
              <a:rPr lang="en-US" altLang="zh-CN" dirty="0" smtClean="0">
                <a:latin typeface="楷体_GB2312" pitchFamily="49" charset="-122"/>
              </a:rPr>
              <a:t>read(Q)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latin typeface="楷体_GB2312" pitchFamily="49" charset="-122"/>
              </a:rPr>
              <a:t>	③</a:t>
            </a:r>
            <a:r>
              <a:rPr lang="zh-CN" altLang="en-US" dirty="0" smtClean="0">
                <a:latin typeface="楷体_GB2312" pitchFamily="49" charset="-122"/>
              </a:rPr>
              <a:t>在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j</a:t>
            </a:r>
            <a:r>
              <a:rPr lang="zh-CN" altLang="en-US" dirty="0" smtClean="0">
                <a:latin typeface="楷体_GB2312" pitchFamily="49" charset="-122"/>
              </a:rPr>
              <a:t>执行</a:t>
            </a:r>
            <a:r>
              <a:rPr lang="en-US" altLang="zh-CN" dirty="0" smtClean="0">
                <a:latin typeface="楷体_GB2312" pitchFamily="49" charset="-122"/>
              </a:rPr>
              <a:t>write(Q)</a:t>
            </a:r>
            <a:r>
              <a:rPr lang="zh-CN" altLang="en-US" dirty="0" smtClean="0">
                <a:latin typeface="楷体_GB2312" pitchFamily="49" charset="-122"/>
              </a:rPr>
              <a:t>之前，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i</a:t>
            </a:r>
            <a:r>
              <a:rPr lang="zh-CN" altLang="en-US" dirty="0" smtClean="0">
                <a:latin typeface="楷体_GB2312" pitchFamily="49" charset="-122"/>
              </a:rPr>
              <a:t>执行</a:t>
            </a:r>
            <a:r>
              <a:rPr lang="en-US" altLang="zh-CN" dirty="0" smtClean="0">
                <a:latin typeface="楷体_GB2312" pitchFamily="49" charset="-122"/>
              </a:rPr>
              <a:t>write(Q)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WordArt 6"/>
          <p:cNvSpPr>
            <a:spLocks noChangeArrowheads="1" noChangeShapeType="1" noTextEdit="1"/>
          </p:cNvSpPr>
          <p:nvPr/>
        </p:nvSpPr>
        <p:spPr bwMode="auto">
          <a:xfrm>
            <a:off x="457200" y="5853113"/>
            <a:ext cx="8229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noFill/>
                  <a:miter lim="800000"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宋体"/>
                <a:ea typeface="宋体"/>
              </a:rPr>
              <a:t>http://research.microsoft.com/~gray/</a:t>
            </a:r>
            <a:endParaRPr lang="zh-CN" altLang="en-US" sz="3600" kern="10">
              <a:ln w="9525">
                <a:noFill/>
                <a:miter lim="800000"/>
                <a:headEnd/>
                <a:tailEnd/>
              </a:ln>
              <a:solidFill>
                <a:srgbClr val="FF0000"/>
              </a:soli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宋体"/>
              <a:ea typeface="宋体"/>
            </a:endParaRPr>
          </a:p>
        </p:txBody>
      </p:sp>
      <p:pic>
        <p:nvPicPr>
          <p:cNvPr id="44035" name="Picture 7" descr="jimgra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182938"/>
            <a:ext cx="15240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3001638" y="142852"/>
            <a:ext cx="3284874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5400" b="1" spc="50" dirty="0">
                <a:ln w="11430"/>
                <a:gradFill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Kristen ITC" pitchFamily="66" charset="0"/>
              </a:rPr>
              <a:t>Jim Gray</a:t>
            </a:r>
            <a:endParaRPr lang="zh-CN" altLang="en-US" sz="5400" b="1" spc="50" dirty="0">
              <a:ln w="11430"/>
              <a:gradFill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Kristen ITC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4002" y="1500174"/>
            <a:ext cx="8097088" cy="144655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4400" b="1" kern="10" dirty="0">
                <a:ln w="9525">
                  <a:noFill/>
                  <a:miter lim="800000"/>
                  <a:headEnd/>
                  <a:tailEnd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040000" scaled="0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Bradley Hand ITC" pitchFamily="66" charset="0"/>
              </a:rPr>
              <a:t>TRANSACTION PROCESSING:</a:t>
            </a:r>
          </a:p>
          <a:p>
            <a:pPr algn="ctr">
              <a:defRPr/>
            </a:pPr>
            <a:r>
              <a:rPr lang="en-US" altLang="zh-CN" sz="4400" b="1" kern="10" dirty="0">
                <a:ln w="9525">
                  <a:noFill/>
                  <a:miter lim="800000"/>
                  <a:headEnd/>
                  <a:tailEnd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040000" scaled="0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Bradley Hand ITC" pitchFamily="66" charset="0"/>
              </a:rPr>
              <a:t>CONCEPTS AND TECHNIQUES</a:t>
            </a:r>
            <a:endParaRPr lang="zh-CN" altLang="en-US" sz="4400" b="1" kern="10" dirty="0">
              <a:ln w="9525">
                <a:noFill/>
                <a:miter lim="800000"/>
                <a:headEnd/>
                <a:tailEnd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040000" scaled="0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优先图示例</a:t>
            </a:r>
          </a:p>
        </p:txBody>
      </p:sp>
      <p:sp>
        <p:nvSpPr>
          <p:cNvPr id="92163" name="Line 3"/>
          <p:cNvSpPr>
            <a:spLocks noChangeShapeType="1"/>
          </p:cNvSpPr>
          <p:nvPr/>
        </p:nvSpPr>
        <p:spPr bwMode="auto">
          <a:xfrm flipV="1">
            <a:off x="611188" y="1797050"/>
            <a:ext cx="3541712" cy="23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2378075" y="1187450"/>
            <a:ext cx="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930275" y="120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2987675" y="12319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67" name="Oval 8"/>
          <p:cNvSpPr>
            <a:spLocks noChangeArrowheads="1"/>
          </p:cNvSpPr>
          <p:nvPr/>
        </p:nvSpPr>
        <p:spPr bwMode="auto">
          <a:xfrm>
            <a:off x="1158875" y="553085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8" name="Text Box 9"/>
          <p:cNvSpPr txBox="1">
            <a:spLocks noChangeArrowheads="1"/>
          </p:cNvSpPr>
          <p:nvPr/>
        </p:nvSpPr>
        <p:spPr bwMode="auto">
          <a:xfrm>
            <a:off x="1235075" y="568325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69" name="Oval 10"/>
          <p:cNvSpPr>
            <a:spLocks noChangeArrowheads="1"/>
          </p:cNvSpPr>
          <p:nvPr/>
        </p:nvSpPr>
        <p:spPr bwMode="auto">
          <a:xfrm>
            <a:off x="2987675" y="553085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0" name="Text Box 11"/>
          <p:cNvSpPr txBox="1">
            <a:spLocks noChangeArrowheads="1"/>
          </p:cNvSpPr>
          <p:nvPr/>
        </p:nvSpPr>
        <p:spPr bwMode="auto">
          <a:xfrm>
            <a:off x="3063875" y="568325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71" name="Line 12"/>
          <p:cNvSpPr>
            <a:spLocks noChangeShapeType="1"/>
          </p:cNvSpPr>
          <p:nvPr/>
        </p:nvSpPr>
        <p:spPr bwMode="auto">
          <a:xfrm>
            <a:off x="2073275" y="598805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2" name="Text Box 13"/>
          <p:cNvSpPr txBox="1">
            <a:spLocks noChangeArrowheads="1"/>
          </p:cNvSpPr>
          <p:nvPr/>
        </p:nvSpPr>
        <p:spPr bwMode="auto">
          <a:xfrm>
            <a:off x="5116513" y="1820863"/>
            <a:ext cx="1981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</p:txBody>
      </p:sp>
      <p:sp>
        <p:nvSpPr>
          <p:cNvPr id="92173" name="Text Box 14"/>
          <p:cNvSpPr txBox="1">
            <a:spLocks noChangeArrowheads="1"/>
          </p:cNvSpPr>
          <p:nvPr/>
        </p:nvSpPr>
        <p:spPr bwMode="auto">
          <a:xfrm>
            <a:off x="6869113" y="4640263"/>
            <a:ext cx="17526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2174" name="Text Box 15"/>
          <p:cNvSpPr txBox="1">
            <a:spLocks noChangeArrowheads="1"/>
          </p:cNvSpPr>
          <p:nvPr/>
        </p:nvSpPr>
        <p:spPr bwMode="auto">
          <a:xfrm>
            <a:off x="5192713" y="120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75" name="Text Box 16"/>
          <p:cNvSpPr txBox="1">
            <a:spLocks noChangeArrowheads="1"/>
          </p:cNvSpPr>
          <p:nvPr/>
        </p:nvSpPr>
        <p:spPr bwMode="auto">
          <a:xfrm>
            <a:off x="7021513" y="12319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76" name="Text Box 17"/>
          <p:cNvSpPr txBox="1">
            <a:spLocks noChangeArrowheads="1"/>
          </p:cNvSpPr>
          <p:nvPr/>
        </p:nvSpPr>
        <p:spPr bwMode="auto">
          <a:xfrm>
            <a:off x="5116513" y="3381375"/>
            <a:ext cx="17526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write(A);</a:t>
            </a:r>
          </a:p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read(B);      </a:t>
            </a:r>
          </a:p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2177" name="Text Box 19"/>
          <p:cNvSpPr txBox="1">
            <a:spLocks noChangeArrowheads="1"/>
          </p:cNvSpPr>
          <p:nvPr/>
        </p:nvSpPr>
        <p:spPr bwMode="auto">
          <a:xfrm>
            <a:off x="6869113" y="2101850"/>
            <a:ext cx="17526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pPr>
              <a:lnSpc>
                <a:spcPct val="95000"/>
              </a:lnSpc>
            </a:pPr>
            <a:r>
              <a:rPr lang="en-US" altLang="zh-CN" sz="3200">
                <a:latin typeface="Times New Roman" pitchFamily="18" charset="0"/>
              </a:rPr>
              <a:t>write(A);</a:t>
            </a:r>
          </a:p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read(B);</a:t>
            </a:r>
          </a:p>
        </p:txBody>
      </p:sp>
      <p:sp>
        <p:nvSpPr>
          <p:cNvPr id="92178" name="Line 20"/>
          <p:cNvSpPr>
            <a:spLocks noChangeShapeType="1"/>
          </p:cNvSpPr>
          <p:nvPr/>
        </p:nvSpPr>
        <p:spPr bwMode="auto">
          <a:xfrm flipV="1">
            <a:off x="4714875" y="1797050"/>
            <a:ext cx="3830638" cy="23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9" name="Line 21"/>
          <p:cNvSpPr>
            <a:spLocks noChangeShapeType="1"/>
          </p:cNvSpPr>
          <p:nvPr/>
        </p:nvSpPr>
        <p:spPr bwMode="auto">
          <a:xfrm>
            <a:off x="6731000" y="1187450"/>
            <a:ext cx="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0" name="Oval 22"/>
          <p:cNvSpPr>
            <a:spLocks noChangeArrowheads="1"/>
          </p:cNvSpPr>
          <p:nvPr/>
        </p:nvSpPr>
        <p:spPr bwMode="auto">
          <a:xfrm>
            <a:off x="5730875" y="553085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1" name="Text Box 23"/>
          <p:cNvSpPr txBox="1">
            <a:spLocks noChangeArrowheads="1"/>
          </p:cNvSpPr>
          <p:nvPr/>
        </p:nvSpPr>
        <p:spPr bwMode="auto">
          <a:xfrm>
            <a:off x="5807075" y="568325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82" name="Freeform 24"/>
          <p:cNvSpPr>
            <a:spLocks/>
          </p:cNvSpPr>
          <p:nvPr/>
        </p:nvSpPr>
        <p:spPr bwMode="auto">
          <a:xfrm>
            <a:off x="6569075" y="5441950"/>
            <a:ext cx="1066800" cy="3175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3" name="Freeform 25"/>
          <p:cNvSpPr>
            <a:spLocks/>
          </p:cNvSpPr>
          <p:nvPr/>
        </p:nvSpPr>
        <p:spPr bwMode="auto">
          <a:xfrm flipV="1">
            <a:off x="6569075" y="6140450"/>
            <a:ext cx="1066800" cy="4572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4" name="Oval 26"/>
          <p:cNvSpPr>
            <a:spLocks noChangeArrowheads="1"/>
          </p:cNvSpPr>
          <p:nvPr/>
        </p:nvSpPr>
        <p:spPr bwMode="auto">
          <a:xfrm>
            <a:off x="7559675" y="545465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5" name="Text Box 27"/>
          <p:cNvSpPr txBox="1">
            <a:spLocks noChangeArrowheads="1"/>
          </p:cNvSpPr>
          <p:nvPr/>
        </p:nvSpPr>
        <p:spPr bwMode="auto">
          <a:xfrm>
            <a:off x="7635875" y="560705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86" name="Text Box 28"/>
          <p:cNvSpPr txBox="1">
            <a:spLocks noChangeArrowheads="1"/>
          </p:cNvSpPr>
          <p:nvPr/>
        </p:nvSpPr>
        <p:spPr bwMode="auto">
          <a:xfrm>
            <a:off x="701675" y="1873250"/>
            <a:ext cx="19812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3200">
                <a:latin typeface="Times New Roman" pitchFamily="18" charset="0"/>
              </a:rPr>
              <a:t>write(A);</a:t>
            </a:r>
            <a:endParaRPr lang="en-US" altLang="zh-CN" sz="2800">
              <a:latin typeface="Times New Roman" pitchFamily="18" charset="0"/>
            </a:endParaRPr>
          </a:p>
        </p:txBody>
      </p:sp>
      <p:sp>
        <p:nvSpPr>
          <p:cNvPr id="92187" name="Text Box 29"/>
          <p:cNvSpPr txBox="1">
            <a:spLocks noChangeArrowheads="1"/>
          </p:cNvSpPr>
          <p:nvPr/>
        </p:nvSpPr>
        <p:spPr bwMode="auto">
          <a:xfrm>
            <a:off x="2454275" y="3917950"/>
            <a:ext cx="17526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2188" name="Text Box 30"/>
          <p:cNvSpPr txBox="1">
            <a:spLocks noChangeArrowheads="1"/>
          </p:cNvSpPr>
          <p:nvPr/>
        </p:nvSpPr>
        <p:spPr bwMode="auto">
          <a:xfrm>
            <a:off x="854075" y="3244850"/>
            <a:ext cx="15240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read(B);      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2189" name="Text Box 31"/>
          <p:cNvSpPr txBox="1">
            <a:spLocks noChangeArrowheads="1"/>
          </p:cNvSpPr>
          <p:nvPr/>
        </p:nvSpPr>
        <p:spPr bwMode="auto">
          <a:xfrm>
            <a:off x="2454275" y="2573338"/>
            <a:ext cx="19812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3200">
                <a:latin typeface="Times New Roman" pitchFamily="18" charset="0"/>
              </a:rPr>
              <a:t>write(A);</a:t>
            </a:r>
            <a:endParaRPr lang="en-US" altLang="zh-CN" sz="280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冲突可串行化判定准则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52736"/>
            <a:ext cx="8726488" cy="232092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latin typeface="楷体_GB2312" pitchFamily="49" charset="-122"/>
              </a:rPr>
              <a:t>如果优先图中存在边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i</a:t>
            </a:r>
            <a:r>
              <a:rPr lang="en-US" altLang="zh-CN" dirty="0" err="1" smtClean="0">
                <a:sym typeface="Symbol" pitchFamily="18" charset="2"/>
              </a:rPr>
              <a:t>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j</a:t>
            </a:r>
            <a:r>
              <a:rPr lang="en-US" altLang="zh-CN" dirty="0" smtClean="0">
                <a:latin typeface="楷体_GB2312" pitchFamily="49" charset="-122"/>
              </a:rPr>
              <a:t> ，</a:t>
            </a:r>
            <a:r>
              <a:rPr lang="zh-CN" altLang="en-US" dirty="0" smtClean="0">
                <a:latin typeface="楷体_GB2312" pitchFamily="49" charset="-122"/>
              </a:rPr>
              <a:t>则在任何等价于</a:t>
            </a:r>
            <a:r>
              <a:rPr lang="en-US" altLang="zh-CN" dirty="0" smtClean="0">
                <a:latin typeface="楷体_GB2312" pitchFamily="49" charset="-122"/>
              </a:rPr>
              <a:t>S</a:t>
            </a:r>
            <a:r>
              <a:rPr lang="zh-CN" altLang="en-US" dirty="0" smtClean="0">
                <a:latin typeface="楷体_GB2312" pitchFamily="49" charset="-122"/>
              </a:rPr>
              <a:t>的串行调度</a:t>
            </a:r>
            <a:r>
              <a:rPr lang="en-US" altLang="zh-CN" dirty="0" smtClean="0">
                <a:latin typeface="楷体_GB2312" pitchFamily="49" charset="-122"/>
              </a:rPr>
              <a:t>S</a:t>
            </a:r>
            <a:r>
              <a:rPr lang="en-US" altLang="zh-CN" dirty="0" smtClean="0"/>
              <a:t>'</a:t>
            </a:r>
            <a:r>
              <a:rPr lang="zh-CN" altLang="en-US" dirty="0" smtClean="0">
                <a:latin typeface="楷体_GB2312" pitchFamily="49" charset="-122"/>
              </a:rPr>
              <a:t>中，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i</a:t>
            </a:r>
            <a:r>
              <a:rPr lang="zh-CN" altLang="en-US" dirty="0" smtClean="0">
                <a:latin typeface="楷体_GB2312" pitchFamily="49" charset="-122"/>
              </a:rPr>
              <a:t>都必须出现在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j</a:t>
            </a:r>
            <a:r>
              <a:rPr lang="zh-CN" altLang="en-US" dirty="0" smtClean="0">
                <a:latin typeface="楷体_GB2312" pitchFamily="49" charset="-122"/>
              </a:rPr>
              <a:t>之前</a:t>
            </a:r>
          </a:p>
          <a:p>
            <a:pPr eaLnBrk="1" hangingPunct="1">
              <a:defRPr/>
            </a:pPr>
            <a:r>
              <a:rPr lang="zh-CN" altLang="en-US" dirty="0" smtClean="0"/>
              <a:t>如果调度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的优先图中有环，则</a:t>
            </a:r>
            <a:r>
              <a:rPr lang="en-US" altLang="zh-CN" dirty="0" smtClean="0"/>
              <a:t>S</a:t>
            </a:r>
            <a:r>
              <a:rPr lang="zh-CN" altLang="en-US" dirty="0" smtClean="0"/>
              <a:t>是非冲突可串行化的；如果图中无环，则是冲突可串行化的</a:t>
            </a:r>
          </a:p>
        </p:txBody>
      </p:sp>
      <p:sp>
        <p:nvSpPr>
          <p:cNvPr id="93188" name="Oval 4"/>
          <p:cNvSpPr>
            <a:spLocks noChangeArrowheads="1"/>
          </p:cNvSpPr>
          <p:nvPr/>
        </p:nvSpPr>
        <p:spPr bwMode="auto">
          <a:xfrm>
            <a:off x="1356792" y="422528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1432992" y="437768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3190" name="Oval 6"/>
          <p:cNvSpPr>
            <a:spLocks noChangeArrowheads="1"/>
          </p:cNvSpPr>
          <p:nvPr/>
        </p:nvSpPr>
        <p:spPr bwMode="auto">
          <a:xfrm>
            <a:off x="3185592" y="422528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3261792" y="437768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2271192" y="468248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3193" name="Oval 9"/>
          <p:cNvSpPr>
            <a:spLocks noChangeArrowheads="1"/>
          </p:cNvSpPr>
          <p:nvPr/>
        </p:nvSpPr>
        <p:spPr bwMode="auto">
          <a:xfrm>
            <a:off x="5928792" y="423798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6004992" y="439038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3195" name="Freeform 11"/>
          <p:cNvSpPr>
            <a:spLocks/>
          </p:cNvSpPr>
          <p:nvPr/>
        </p:nvSpPr>
        <p:spPr bwMode="auto">
          <a:xfrm>
            <a:off x="6766992" y="4149080"/>
            <a:ext cx="1066800" cy="3175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6" name="Freeform 12"/>
          <p:cNvSpPr>
            <a:spLocks/>
          </p:cNvSpPr>
          <p:nvPr/>
        </p:nvSpPr>
        <p:spPr bwMode="auto">
          <a:xfrm flipV="1">
            <a:off x="6766992" y="4847580"/>
            <a:ext cx="1066800" cy="4572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3197" name="Oval 13"/>
          <p:cNvSpPr>
            <a:spLocks noChangeArrowheads="1"/>
          </p:cNvSpPr>
          <p:nvPr/>
        </p:nvSpPr>
        <p:spPr bwMode="auto">
          <a:xfrm>
            <a:off x="7757592" y="416178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8" name="Text Box 14"/>
          <p:cNvSpPr txBox="1">
            <a:spLocks noChangeArrowheads="1"/>
          </p:cNvSpPr>
          <p:nvPr/>
        </p:nvSpPr>
        <p:spPr bwMode="auto">
          <a:xfrm>
            <a:off x="7833792" y="431418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3199" name="AutoShape 15"/>
          <p:cNvSpPr>
            <a:spLocks noChangeArrowheads="1"/>
          </p:cNvSpPr>
          <p:nvPr/>
        </p:nvSpPr>
        <p:spPr bwMode="auto">
          <a:xfrm>
            <a:off x="683568" y="5517232"/>
            <a:ext cx="2664296" cy="730968"/>
          </a:xfrm>
          <a:prstGeom prst="wedgeRoundRectCallout">
            <a:avLst>
              <a:gd name="adj1" fmla="val 28088"/>
              <a:gd name="adj2" fmla="val -13576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冲突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可串行化的</a:t>
            </a: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3200" name="AutoShape 16"/>
          <p:cNvSpPr>
            <a:spLocks noChangeArrowheads="1"/>
          </p:cNvSpPr>
          <p:nvPr/>
        </p:nvSpPr>
        <p:spPr bwMode="auto">
          <a:xfrm>
            <a:off x="5702393" y="5940498"/>
            <a:ext cx="2971800" cy="764902"/>
          </a:xfrm>
          <a:prstGeom prst="wedgeRoundRectCallout">
            <a:avLst>
              <a:gd name="adj1" fmla="val 3878"/>
              <a:gd name="adj2" fmla="val -12982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非冲突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可串行化的</a:t>
            </a: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3985" name="WordArt 17"/>
          <p:cNvSpPr>
            <a:spLocks noChangeArrowheads="1" noChangeShapeType="1" noTextEdit="1"/>
          </p:cNvSpPr>
          <p:nvPr/>
        </p:nvSpPr>
        <p:spPr bwMode="auto">
          <a:xfrm>
            <a:off x="4284663" y="3356992"/>
            <a:ext cx="1062037" cy="7508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noFill/>
                  <a:miter lim="800000"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Comic Sans MS"/>
              </a:rPr>
              <a:t>why</a:t>
            </a:r>
            <a:endParaRPr lang="zh-CN" altLang="en-US" sz="3600" kern="10" dirty="0">
              <a:ln w="9525">
                <a:noFill/>
                <a:miter lim="800000"/>
                <a:headEnd/>
                <a:tailEnd/>
              </a:ln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Comic Sans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8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与冲突可串行化等价的串行顺序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24744"/>
            <a:ext cx="8726488" cy="12636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串行顺序可由拓扑排序得到，求出与优先图的偏序相一致的线序</a:t>
            </a:r>
          </a:p>
        </p:txBody>
      </p:sp>
      <p:sp>
        <p:nvSpPr>
          <p:cNvPr id="94212" name="Oval 4"/>
          <p:cNvSpPr>
            <a:spLocks noChangeArrowheads="1"/>
          </p:cNvSpPr>
          <p:nvPr/>
        </p:nvSpPr>
        <p:spPr bwMode="auto">
          <a:xfrm>
            <a:off x="1295400" y="27089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371600" y="28613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2362200" y="40043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5" name="Text Box 7"/>
          <p:cNvSpPr txBox="1">
            <a:spLocks noChangeArrowheads="1"/>
          </p:cNvSpPr>
          <p:nvPr/>
        </p:nvSpPr>
        <p:spPr bwMode="auto">
          <a:xfrm>
            <a:off x="2438400" y="41567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16" name="Line 8"/>
          <p:cNvSpPr>
            <a:spLocks noChangeShapeType="1"/>
          </p:cNvSpPr>
          <p:nvPr/>
        </p:nvSpPr>
        <p:spPr bwMode="auto">
          <a:xfrm>
            <a:off x="2057400" y="354712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7" name="Oval 9"/>
          <p:cNvSpPr>
            <a:spLocks noChangeArrowheads="1"/>
          </p:cNvSpPr>
          <p:nvPr/>
        </p:nvSpPr>
        <p:spPr bwMode="auto">
          <a:xfrm>
            <a:off x="152400" y="40043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8" name="Text Box 10"/>
          <p:cNvSpPr txBox="1">
            <a:spLocks noChangeArrowheads="1"/>
          </p:cNvSpPr>
          <p:nvPr/>
        </p:nvSpPr>
        <p:spPr bwMode="auto">
          <a:xfrm>
            <a:off x="228600" y="41567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19" name="Oval 11"/>
          <p:cNvSpPr>
            <a:spLocks noChangeArrowheads="1"/>
          </p:cNvSpPr>
          <p:nvPr/>
        </p:nvSpPr>
        <p:spPr bwMode="auto">
          <a:xfrm>
            <a:off x="1371600" y="51473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0" name="Text Box 12"/>
          <p:cNvSpPr txBox="1">
            <a:spLocks noChangeArrowheads="1"/>
          </p:cNvSpPr>
          <p:nvPr/>
        </p:nvSpPr>
        <p:spPr bwMode="auto">
          <a:xfrm>
            <a:off x="1447800" y="52997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T4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 flipH="1">
            <a:off x="914400" y="3547120"/>
            <a:ext cx="609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2" name="Line 14"/>
          <p:cNvSpPr>
            <a:spLocks noChangeShapeType="1"/>
          </p:cNvSpPr>
          <p:nvPr/>
        </p:nvSpPr>
        <p:spPr bwMode="auto">
          <a:xfrm flipH="1">
            <a:off x="2209800" y="4842520"/>
            <a:ext cx="381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990600" y="476632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4" name="Oval 16"/>
          <p:cNvSpPr>
            <a:spLocks noChangeArrowheads="1"/>
          </p:cNvSpPr>
          <p:nvPr/>
        </p:nvSpPr>
        <p:spPr bwMode="auto">
          <a:xfrm>
            <a:off x="3492500" y="32423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5" name="Text Box 17"/>
          <p:cNvSpPr txBox="1">
            <a:spLocks noChangeArrowheads="1"/>
          </p:cNvSpPr>
          <p:nvPr/>
        </p:nvSpPr>
        <p:spPr bwMode="auto">
          <a:xfrm>
            <a:off x="3568700" y="33947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26" name="Oval 18"/>
          <p:cNvSpPr>
            <a:spLocks noChangeArrowheads="1"/>
          </p:cNvSpPr>
          <p:nvPr/>
        </p:nvSpPr>
        <p:spPr bwMode="auto">
          <a:xfrm>
            <a:off x="5016500" y="32423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7" name="Text Box 19"/>
          <p:cNvSpPr txBox="1">
            <a:spLocks noChangeArrowheads="1"/>
          </p:cNvSpPr>
          <p:nvPr/>
        </p:nvSpPr>
        <p:spPr bwMode="auto">
          <a:xfrm>
            <a:off x="5092700" y="33947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28" name="Line 20"/>
          <p:cNvSpPr>
            <a:spLocks noChangeShapeType="1"/>
          </p:cNvSpPr>
          <p:nvPr/>
        </p:nvSpPr>
        <p:spPr bwMode="auto">
          <a:xfrm>
            <a:off x="4406900" y="369952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9" name="Oval 21"/>
          <p:cNvSpPr>
            <a:spLocks noChangeArrowheads="1"/>
          </p:cNvSpPr>
          <p:nvPr/>
        </p:nvSpPr>
        <p:spPr bwMode="auto">
          <a:xfrm>
            <a:off x="6540500" y="32423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6616700" y="33947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31" name="Line 23"/>
          <p:cNvSpPr>
            <a:spLocks noChangeShapeType="1"/>
          </p:cNvSpPr>
          <p:nvPr/>
        </p:nvSpPr>
        <p:spPr bwMode="auto">
          <a:xfrm>
            <a:off x="5930900" y="369952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2" name="Oval 24"/>
          <p:cNvSpPr>
            <a:spLocks noChangeArrowheads="1"/>
          </p:cNvSpPr>
          <p:nvPr/>
        </p:nvSpPr>
        <p:spPr bwMode="auto">
          <a:xfrm>
            <a:off x="8064500" y="32423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8140700" y="33947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T4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34" name="Line 26"/>
          <p:cNvSpPr>
            <a:spLocks noChangeShapeType="1"/>
          </p:cNvSpPr>
          <p:nvPr/>
        </p:nvSpPr>
        <p:spPr bwMode="auto">
          <a:xfrm>
            <a:off x="7454900" y="369952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5" name="Oval 27"/>
          <p:cNvSpPr>
            <a:spLocks noChangeArrowheads="1"/>
          </p:cNvSpPr>
          <p:nvPr/>
        </p:nvSpPr>
        <p:spPr bwMode="auto">
          <a:xfrm>
            <a:off x="3492500" y="44615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6" name="Text Box 28"/>
          <p:cNvSpPr txBox="1">
            <a:spLocks noChangeArrowheads="1"/>
          </p:cNvSpPr>
          <p:nvPr/>
        </p:nvSpPr>
        <p:spPr bwMode="auto">
          <a:xfrm>
            <a:off x="3568700" y="46139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37" name="Oval 29"/>
          <p:cNvSpPr>
            <a:spLocks noChangeArrowheads="1"/>
          </p:cNvSpPr>
          <p:nvPr/>
        </p:nvSpPr>
        <p:spPr bwMode="auto">
          <a:xfrm>
            <a:off x="5016500" y="44615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8" name="Text Box 30"/>
          <p:cNvSpPr txBox="1">
            <a:spLocks noChangeArrowheads="1"/>
          </p:cNvSpPr>
          <p:nvPr/>
        </p:nvSpPr>
        <p:spPr bwMode="auto">
          <a:xfrm>
            <a:off x="5092700" y="46139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39" name="Line 31"/>
          <p:cNvSpPr>
            <a:spLocks noChangeShapeType="1"/>
          </p:cNvSpPr>
          <p:nvPr/>
        </p:nvSpPr>
        <p:spPr bwMode="auto">
          <a:xfrm>
            <a:off x="4406900" y="491872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0" name="Oval 32"/>
          <p:cNvSpPr>
            <a:spLocks noChangeArrowheads="1"/>
          </p:cNvSpPr>
          <p:nvPr/>
        </p:nvSpPr>
        <p:spPr bwMode="auto">
          <a:xfrm>
            <a:off x="6540500" y="44615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6616700" y="46139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42" name="Line 34"/>
          <p:cNvSpPr>
            <a:spLocks noChangeShapeType="1"/>
          </p:cNvSpPr>
          <p:nvPr/>
        </p:nvSpPr>
        <p:spPr bwMode="auto">
          <a:xfrm>
            <a:off x="5930900" y="491872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3" name="Oval 35"/>
          <p:cNvSpPr>
            <a:spLocks noChangeArrowheads="1"/>
          </p:cNvSpPr>
          <p:nvPr/>
        </p:nvSpPr>
        <p:spPr bwMode="auto">
          <a:xfrm>
            <a:off x="8064500" y="44615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4" name="Text Box 36"/>
          <p:cNvSpPr txBox="1">
            <a:spLocks noChangeArrowheads="1"/>
          </p:cNvSpPr>
          <p:nvPr/>
        </p:nvSpPr>
        <p:spPr bwMode="auto">
          <a:xfrm>
            <a:off x="8140700" y="461392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T4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45" name="Line 37"/>
          <p:cNvSpPr>
            <a:spLocks noChangeShapeType="1"/>
          </p:cNvSpPr>
          <p:nvPr/>
        </p:nvSpPr>
        <p:spPr bwMode="auto">
          <a:xfrm>
            <a:off x="7454900" y="491872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dirty="0" smtClean="0"/>
              <a:t>可串行化但但</a:t>
            </a:r>
            <a:r>
              <a:rPr lang="zh-CN" altLang="en-US" sz="4000" dirty="0"/>
              <a:t>非</a:t>
            </a:r>
            <a:r>
              <a:rPr lang="zh-CN" altLang="en-US" sz="4000" dirty="0" smtClean="0"/>
              <a:t>冲突可串行化的调度</a:t>
            </a:r>
          </a:p>
        </p:txBody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914400" y="1553616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- 50</a:t>
            </a:r>
          </a:p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write(A);</a:t>
            </a:r>
          </a:p>
        </p:txBody>
      </p:sp>
      <p:sp>
        <p:nvSpPr>
          <p:cNvPr id="95236" name="Line 4"/>
          <p:cNvSpPr>
            <a:spLocks noChangeShapeType="1"/>
          </p:cNvSpPr>
          <p:nvPr/>
        </p:nvSpPr>
        <p:spPr bwMode="auto">
          <a:xfrm>
            <a:off x="0" y="1585366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2667000" y="1269454"/>
            <a:ext cx="33338" cy="4845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990600" y="1139279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T1</a:t>
            </a: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2819400" y="1171029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T2</a:t>
            </a:r>
          </a:p>
        </p:txBody>
      </p:sp>
      <p:sp>
        <p:nvSpPr>
          <p:cNvPr id="95240" name="AutoShape 8"/>
          <p:cNvSpPr>
            <a:spLocks noChangeArrowheads="1"/>
          </p:cNvSpPr>
          <p:nvPr/>
        </p:nvSpPr>
        <p:spPr bwMode="auto">
          <a:xfrm>
            <a:off x="152400" y="3441154"/>
            <a:ext cx="1219200" cy="533400"/>
          </a:xfrm>
          <a:prstGeom prst="wedgeRoundRectCallout">
            <a:avLst>
              <a:gd name="adj1" fmla="val 151954"/>
              <a:gd name="adj2" fmla="val 3184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冲突指令</a:t>
            </a: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5154613" y="1139279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T1</a:t>
            </a: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6983413" y="1171029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T2</a:t>
            </a:r>
          </a:p>
        </p:txBody>
      </p:sp>
      <p:sp>
        <p:nvSpPr>
          <p:cNvPr id="95243" name="Line 11"/>
          <p:cNvSpPr>
            <a:spLocks noChangeShapeType="1"/>
          </p:cNvSpPr>
          <p:nvPr/>
        </p:nvSpPr>
        <p:spPr bwMode="auto">
          <a:xfrm>
            <a:off x="6877050" y="1269454"/>
            <a:ext cx="41275" cy="4845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2743200" y="2564854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- 10</a:t>
            </a:r>
          </a:p>
          <a:p>
            <a:r>
              <a:rPr lang="en-US" altLang="zh-CN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762000" y="3898354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+ 50</a:t>
            </a:r>
          </a:p>
          <a:p>
            <a:r>
              <a:rPr lang="en-US" altLang="zh-CN">
                <a:latin typeface="Times New Roman" pitchFamily="18" charset="0"/>
              </a:rPr>
              <a:t>write(B);</a:t>
            </a: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2743200" y="4977854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+ 10</a:t>
            </a:r>
          </a:p>
          <a:p>
            <a:r>
              <a:rPr lang="en-US" altLang="zh-CN">
                <a:latin typeface="Times New Roman" pitchFamily="18" charset="0"/>
              </a:rPr>
              <a:t>write(A);</a:t>
            </a:r>
          </a:p>
        </p:txBody>
      </p:sp>
      <p:sp>
        <p:nvSpPr>
          <p:cNvPr id="163855" name="AutoShape 15" descr="绿色大理石"/>
          <p:cNvSpPr>
            <a:spLocks noChangeArrowheads="1"/>
          </p:cNvSpPr>
          <p:nvPr/>
        </p:nvSpPr>
        <p:spPr bwMode="auto">
          <a:xfrm rot="-1800000">
            <a:off x="2066925" y="3798341"/>
            <a:ext cx="849313" cy="261938"/>
          </a:xfrm>
          <a:prstGeom prst="leftRightArrow">
            <a:avLst>
              <a:gd name="adj1" fmla="val 50000"/>
              <a:gd name="adj2" fmla="val 64848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8" name="Text Box 16"/>
          <p:cNvSpPr txBox="1">
            <a:spLocks noChangeArrowheads="1"/>
          </p:cNvSpPr>
          <p:nvPr/>
        </p:nvSpPr>
        <p:spPr bwMode="auto">
          <a:xfrm>
            <a:off x="5078413" y="1553616"/>
            <a:ext cx="19812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- 50</a:t>
            </a:r>
          </a:p>
          <a:p>
            <a:r>
              <a:rPr lang="en-US" altLang="zh-CN">
                <a:latin typeface="Times New Roman" pitchFamily="18" charset="0"/>
              </a:rPr>
              <a:t>write(A);</a:t>
            </a:r>
          </a:p>
          <a:p>
            <a:r>
              <a:rPr lang="en-US" altLang="zh-CN"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+ 50</a:t>
            </a:r>
          </a:p>
          <a:p>
            <a:r>
              <a:rPr lang="en-US" altLang="zh-CN">
                <a:latin typeface="Times New Roman" pitchFamily="18" charset="0"/>
              </a:rPr>
              <a:t>write(B);</a:t>
            </a:r>
          </a:p>
        </p:txBody>
      </p:sp>
      <p:sp>
        <p:nvSpPr>
          <p:cNvPr id="95249" name="Text Box 17"/>
          <p:cNvSpPr txBox="1">
            <a:spLocks noChangeArrowheads="1"/>
          </p:cNvSpPr>
          <p:nvPr/>
        </p:nvSpPr>
        <p:spPr bwMode="auto">
          <a:xfrm>
            <a:off x="6983413" y="3788816"/>
            <a:ext cx="19812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- 10</a:t>
            </a:r>
          </a:p>
          <a:p>
            <a:r>
              <a:rPr lang="en-US" altLang="zh-CN">
                <a:latin typeface="Times New Roman" pitchFamily="18" charset="0"/>
              </a:rPr>
              <a:t>write(B);</a:t>
            </a:r>
          </a:p>
          <a:p>
            <a:r>
              <a:rPr lang="en-US" altLang="zh-CN"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+ 10</a:t>
            </a:r>
          </a:p>
          <a:p>
            <a:r>
              <a:rPr lang="en-US" altLang="zh-CN">
                <a:latin typeface="Times New Roman" pitchFamily="18" charset="0"/>
              </a:rPr>
              <a:t>write(A);</a:t>
            </a:r>
          </a:p>
        </p:txBody>
      </p:sp>
      <p:sp>
        <p:nvSpPr>
          <p:cNvPr id="95250" name="AutoShape 18"/>
          <p:cNvSpPr>
            <a:spLocks noChangeArrowheads="1"/>
          </p:cNvSpPr>
          <p:nvPr/>
        </p:nvSpPr>
        <p:spPr bwMode="auto">
          <a:xfrm>
            <a:off x="2895600" y="1844129"/>
            <a:ext cx="1676400" cy="685800"/>
          </a:xfrm>
          <a:prstGeom prst="wedgeRoundRectCallout">
            <a:avLst>
              <a:gd name="adj1" fmla="val -65625"/>
              <a:gd name="adj2" fmla="val 7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1" name="AutoShape 19"/>
          <p:cNvSpPr>
            <a:spLocks noChangeArrowheads="1"/>
          </p:cNvSpPr>
          <p:nvPr/>
        </p:nvSpPr>
        <p:spPr bwMode="auto">
          <a:xfrm>
            <a:off x="914400" y="2742654"/>
            <a:ext cx="1676400" cy="685800"/>
          </a:xfrm>
          <a:prstGeom prst="wedgeRoundRectCallout">
            <a:avLst>
              <a:gd name="adj1" fmla="val 53884"/>
              <a:gd name="adj2" fmla="val 10671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B=1990￥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2" name="AutoShape 20"/>
          <p:cNvSpPr>
            <a:spLocks noChangeArrowheads="1"/>
          </p:cNvSpPr>
          <p:nvPr/>
        </p:nvSpPr>
        <p:spPr bwMode="auto">
          <a:xfrm>
            <a:off x="2895600" y="3972966"/>
            <a:ext cx="1676400" cy="685800"/>
          </a:xfrm>
          <a:prstGeom prst="wedgeRoundRectCallout">
            <a:avLst>
              <a:gd name="adj1" fmla="val -65625"/>
              <a:gd name="adj2" fmla="val 7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B=2040￥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3" name="AutoShape 21"/>
          <p:cNvSpPr>
            <a:spLocks noChangeArrowheads="1"/>
          </p:cNvSpPr>
          <p:nvPr/>
        </p:nvSpPr>
        <p:spPr bwMode="auto">
          <a:xfrm>
            <a:off x="914400" y="5268366"/>
            <a:ext cx="1676400" cy="685800"/>
          </a:xfrm>
          <a:prstGeom prst="wedgeRoundRectCallout">
            <a:avLst>
              <a:gd name="adj1" fmla="val 53884"/>
              <a:gd name="adj2" fmla="val 8518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A=960￥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B=2040￥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4" name="AutoShape 22"/>
          <p:cNvSpPr>
            <a:spLocks noChangeArrowheads="1"/>
          </p:cNvSpPr>
          <p:nvPr/>
        </p:nvSpPr>
        <p:spPr bwMode="auto">
          <a:xfrm>
            <a:off x="5154613" y="5157241"/>
            <a:ext cx="1676400" cy="685800"/>
          </a:xfrm>
          <a:prstGeom prst="wedgeRoundRectCallout">
            <a:avLst>
              <a:gd name="adj1" fmla="val 53884"/>
              <a:gd name="adj2" fmla="val 8518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A=960￥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B=2040￥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5" name="AutoShape 23"/>
          <p:cNvSpPr>
            <a:spLocks noChangeArrowheads="1"/>
          </p:cNvSpPr>
          <p:nvPr/>
        </p:nvSpPr>
        <p:spPr bwMode="auto">
          <a:xfrm>
            <a:off x="7135813" y="3068091"/>
            <a:ext cx="1676400" cy="685800"/>
          </a:xfrm>
          <a:prstGeom prst="wedgeRoundRectCallout">
            <a:avLst>
              <a:gd name="adj1" fmla="val -65625"/>
              <a:gd name="adj2" fmla="val 7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B=2050￥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63865" name="AutoShape 25" descr="绿色大理石"/>
          <p:cNvSpPr>
            <a:spLocks noChangeArrowheads="1"/>
          </p:cNvSpPr>
          <p:nvPr/>
        </p:nvSpPr>
        <p:spPr bwMode="auto">
          <a:xfrm rot="3600000">
            <a:off x="1046956" y="3713410"/>
            <a:ext cx="2865438" cy="279400"/>
          </a:xfrm>
          <a:prstGeom prst="leftRightArrow">
            <a:avLst>
              <a:gd name="adj1" fmla="val 50000"/>
              <a:gd name="adj2" fmla="val 205114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3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6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5" grpId="0" animBg="1"/>
      <p:bldP spid="16386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提取调度中的从读一致性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165561"/>
              </p:ext>
            </p:extLst>
          </p:nvPr>
        </p:nvGraphicFramePr>
        <p:xfrm>
          <a:off x="451968" y="1124744"/>
          <a:ext cx="8224488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" name="公式" r:id="rId3" imgW="2946240" imgH="482400" progId="Equation.3">
                  <p:embed/>
                </p:oleObj>
              </mc:Choice>
              <mc:Fallback>
                <p:oleObj name="公式" r:id="rId3" imgW="2946240" imgH="48240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968" y="1124744"/>
                        <a:ext cx="8224488" cy="100811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426054"/>
              </p:ext>
            </p:extLst>
          </p:nvPr>
        </p:nvGraphicFramePr>
        <p:xfrm>
          <a:off x="550863" y="3859212"/>
          <a:ext cx="7897812" cy="1009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" name="公式" r:id="rId5" imgW="2946240" imgH="482400" progId="Equation.3">
                  <p:embed/>
                </p:oleObj>
              </mc:Choice>
              <mc:Fallback>
                <p:oleObj name="公式" r:id="rId5" imgW="2946240" imgH="482400" progId="Equation.3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863" y="3859212"/>
                        <a:ext cx="7897812" cy="100994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79512" y="2314675"/>
            <a:ext cx="432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S1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中的从读关系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r1(A)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r1(B)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读取的是数据库中的初值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r2(A)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读取的是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w1(A), r2(B)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w1(B)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6016" y="2268479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S2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中的从读关系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r1(A)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r1(B)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读取的是数据库中的初值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r2(A)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读取的是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w1(A), r2(B)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w1(B)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504" y="5077633"/>
            <a:ext cx="432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S1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中的从读关系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r1(A)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r1(B)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读取的是数据库中的初值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r2(A)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读取的是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w1(A), r2(B)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w1(B)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4008" y="5031437"/>
            <a:ext cx="4392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S3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中的从读关系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r1(A)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r1(B)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读取的是数据库中的初值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/>
            <a:r>
              <a:rPr lang="en-US" altLang="zh-CN" sz="20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r2(A)</a:t>
            </a:r>
            <a:r>
              <a:rPr lang="zh-CN" altLang="en-US" sz="20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读取的是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数据库中的初值</a:t>
            </a:r>
            <a:endParaRPr lang="en-US" altLang="zh-CN" sz="20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/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r2(B)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读取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w1(B)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702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视图等价的调度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3" name="Rectangle 1027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buFont typeface="Wingdings" pitchFamily="2" charset="2"/>
                  <a:buNone/>
                  <a:defRPr/>
                </a:pPr>
                <a:r>
                  <a:rPr lang="zh-CN" altLang="en-US" dirty="0" smtClean="0"/>
                  <a:t>	考虑关于某个事务集的两个调度</a:t>
                </a:r>
                <a:r>
                  <a:rPr lang="en-US" altLang="zh-CN" dirty="0" smtClean="0"/>
                  <a:t>S, S'，</a:t>
                </a:r>
                <a:r>
                  <a:rPr lang="zh-CN" altLang="en-US" dirty="0" smtClean="0"/>
                  <a:t>若调度</a:t>
                </a:r>
                <a:r>
                  <a:rPr lang="en-US" altLang="zh-CN" dirty="0" smtClean="0"/>
                  <a:t>S, S'</a:t>
                </a:r>
                <a:r>
                  <a:rPr lang="zh-CN" altLang="en-US" dirty="0" smtClean="0"/>
                  <a:t>满足以下条件，则称它们是视图等价的：</a:t>
                </a:r>
              </a:p>
              <a:p>
                <a:pPr lvl="1" eaLnBrk="1" hangingPunct="1">
                  <a:buNone/>
                  <a:defRPr/>
                </a:pPr>
                <a:r>
                  <a:rPr lang="en-US" altLang="zh-CN" b="1" dirty="0" smtClean="0">
                    <a:ea typeface="+mn-ea"/>
                  </a:rPr>
                  <a:t>①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+mn-ea"/>
                          </a:rPr>
                          <m:t>数据库</m:t>
                        </m:r>
                        <m:r>
                          <a:rPr lang="zh-CN" altLang="en-US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初值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    </m:t>
                        </m:r>
                        <m:r>
                          <m:rPr>
                            <m:brk m:alnAt="2"/>
                          </m:rP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     </m:t>
                        </m:r>
                      </m:e>
                    </m:groupCh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𝑸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d>
                      <m:dPr>
                        <m:begChr m:val="⟦"/>
                        <m:endChr m:val="⟧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数据库初值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 </m:t>
                        </m:r>
                        <m:sSup>
                          <m:sSup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隶书"/>
                </a:endParaRPr>
              </a:p>
              <a:p>
                <a:pPr lvl="1" eaLnBrk="1" hangingPunct="1">
                  <a:buNone/>
                  <a:defRPr/>
                </a:pPr>
                <a:r>
                  <a:rPr lang="en-US" altLang="zh-CN" sz="2400" b="1" dirty="0"/>
                  <a:t>②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⟦"/>
                        <m:endChr m:val="⟧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brk m:alnAt="2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    </m:t>
                        </m:r>
                      </m:e>
                    </m:groupCh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⟦"/>
                        <m:endChr m:val="⟧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  </m:t>
                        </m:r>
                        <m:sSup>
                          <m:sSup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   </m:t>
                        </m:r>
                      </m:e>
                    </m:groupCh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隶书"/>
                </a:endParaRPr>
              </a:p>
              <a:p>
                <a:pPr lvl="1" eaLnBrk="1" hangingPunct="1">
                  <a:buNone/>
                  <a:defRPr/>
                </a:pPr>
                <a:r>
                  <a:rPr lang="zh-CN" altLang="en-US" b="1" dirty="0" smtClean="0">
                    <a:ea typeface="宋体" pitchFamily="2" charset="-122"/>
                  </a:rPr>
                  <a:t>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brk m:alnAt="2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  <m:d>
                      <m:dPr>
                        <m:begChr m:val="⟦"/>
                        <m:endChr m:val="⟧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数据库终值</m:t>
                        </m:r>
                      </m:e>
                    </m:d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</m:t>
                        </m:r>
                        <m:sSup>
                          <m:sSup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groupChr>
                    <m:d>
                      <m:dPr>
                        <m:begChr m:val="⟦"/>
                        <m:endChr m:val="⟧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数据库终值</m:t>
                        </m:r>
                      </m:e>
                    </m:d>
                  </m:oMath>
                </a14:m>
                <a:endParaRPr lang="en-US" altLang="zh-CN" b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隶书"/>
                </a:endParaRPr>
              </a:p>
            </p:txBody>
          </p:sp>
        </mc:Choice>
        <mc:Fallback xmlns="">
          <p:sp>
            <p:nvSpPr>
              <p:cNvPr id="7680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1737" r="-2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45" name="WordArt 9"/>
          <p:cNvSpPr>
            <a:spLocks noChangeArrowheads="1" noChangeShapeType="1" noTextEdit="1"/>
          </p:cNvSpPr>
          <p:nvPr/>
        </p:nvSpPr>
        <p:spPr bwMode="auto">
          <a:xfrm>
            <a:off x="1547664" y="5013176"/>
            <a:ext cx="5472607" cy="47650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kern="10" dirty="0" smtClean="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条件①</a:t>
            </a:r>
            <a:r>
              <a:rPr lang="zh-CN" altLang="en-US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、</a:t>
            </a:r>
            <a:r>
              <a:rPr lang="zh-CN" altLang="en-US" sz="3600" kern="10" dirty="0" smtClean="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②</a:t>
            </a:r>
            <a:r>
              <a:rPr lang="zh-CN" altLang="en-US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保证从</a:t>
            </a:r>
            <a:r>
              <a:rPr lang="en-US" altLang="zh-CN" sz="3600" kern="10" dirty="0" smtClean="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...</a:t>
            </a:r>
            <a:r>
              <a:rPr lang="zh-CN" altLang="en-US" sz="3600" kern="10" dirty="0" smtClean="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读一致性</a:t>
            </a:r>
            <a:endParaRPr lang="zh-CN" altLang="en-US" sz="3600" kern="10" dirty="0">
              <a:ln w="9525">
                <a:noFill/>
                <a:miter lim="800000"/>
                <a:headEnd/>
                <a:tailEnd/>
              </a:ln>
              <a:solidFill>
                <a:srgbClr val="336699"/>
              </a:solidFill>
              <a:effectLst>
                <a:outerShdw dist="45791" dir="2021404" algn="ctr" rotWithShape="0">
                  <a:srgbClr val="B2B2B2">
                    <a:alpha val="80000"/>
                  </a:srgbClr>
                </a:outerShdw>
              </a:effectLst>
              <a:latin typeface="华文新魏"/>
              <a:ea typeface="华文新魏"/>
            </a:endParaRPr>
          </a:p>
        </p:txBody>
      </p:sp>
      <p:sp>
        <p:nvSpPr>
          <p:cNvPr id="6" name="WordArt 9"/>
          <p:cNvSpPr>
            <a:spLocks noChangeArrowheads="1" noChangeShapeType="1" noTextEdit="1"/>
          </p:cNvSpPr>
          <p:nvPr/>
        </p:nvSpPr>
        <p:spPr bwMode="auto">
          <a:xfrm>
            <a:off x="467544" y="5849724"/>
            <a:ext cx="8231832" cy="4595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条件③保证两个调度得到最终相同的</a:t>
            </a:r>
            <a:r>
              <a:rPr lang="zh-CN" altLang="en-US" sz="3600" kern="10" dirty="0" smtClean="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系统状态</a:t>
            </a:r>
            <a:endParaRPr lang="zh-CN" altLang="en-US" sz="3600" kern="10" dirty="0">
              <a:ln w="9525">
                <a:noFill/>
                <a:miter lim="800000"/>
                <a:headEnd/>
                <a:tailEnd/>
              </a:ln>
              <a:solidFill>
                <a:srgbClr val="336699"/>
              </a:solidFill>
              <a:effectLst>
                <a:outerShdw dist="45791" dir="2021404" algn="ctr" rotWithShape="0">
                  <a:srgbClr val="B2B2B2">
                    <a:alpha val="80000"/>
                  </a:srgbClr>
                </a:outerShdw>
              </a:effectLst>
              <a:latin typeface="华文新魏"/>
              <a:ea typeface="华文新魏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视图等价的例子</a:t>
            </a:r>
          </a:p>
        </p:txBody>
      </p:sp>
      <p:sp>
        <p:nvSpPr>
          <p:cNvPr id="97284" name="Text Box 20"/>
          <p:cNvSpPr txBox="1">
            <a:spLocks noChangeArrowheads="1"/>
          </p:cNvSpPr>
          <p:nvPr/>
        </p:nvSpPr>
        <p:spPr bwMode="auto">
          <a:xfrm>
            <a:off x="609600" y="2275805"/>
            <a:ext cx="19812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latin typeface="Times New Roman" pitchFamily="18" charset="0"/>
              </a:rPr>
              <a:t> </a:t>
            </a: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r>
              <a:rPr lang="en-US" altLang="zh-CN" sz="3200" b="1">
                <a:latin typeface="Times New Roman" pitchFamily="18" charset="0"/>
              </a:rPr>
              <a:t>write(A);</a:t>
            </a:r>
          </a:p>
          <a:p>
            <a:r>
              <a:rPr lang="en-US" altLang="zh-CN" sz="2800">
                <a:latin typeface="Times New Roman" pitchFamily="18" charset="0"/>
              </a:rPr>
              <a:t> read(B);</a:t>
            </a:r>
          </a:p>
          <a:p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7285" name="Text Box 21"/>
          <p:cNvSpPr txBox="1">
            <a:spLocks noChangeArrowheads="1"/>
          </p:cNvSpPr>
          <p:nvPr/>
        </p:nvSpPr>
        <p:spPr bwMode="auto">
          <a:xfrm>
            <a:off x="2438400" y="4012530"/>
            <a:ext cx="1981200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itchFamily="18" charset="0"/>
              </a:rPr>
              <a:t>read(A);</a:t>
            </a:r>
            <a:endParaRPr lang="en-US" altLang="zh-CN" sz="2800">
              <a:latin typeface="Times New Roman" pitchFamily="18" charset="0"/>
            </a:endParaRPr>
          </a:p>
          <a:p>
            <a:r>
              <a:rPr lang="en-US" altLang="zh-CN" sz="3200">
                <a:latin typeface="Times New Roman" pitchFamily="18" charset="0"/>
              </a:rPr>
              <a:t>write(A);</a:t>
            </a:r>
            <a:r>
              <a:rPr lang="en-US" altLang="zh-CN" sz="2800">
                <a:latin typeface="Times New Roman" pitchFamily="18" charset="0"/>
              </a:rPr>
              <a:t> </a:t>
            </a:r>
          </a:p>
          <a:p>
            <a:r>
              <a:rPr lang="en-US" altLang="zh-CN" sz="2800"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7286" name="Line 22"/>
          <p:cNvSpPr>
            <a:spLocks noChangeShapeType="1"/>
          </p:cNvSpPr>
          <p:nvPr/>
        </p:nvSpPr>
        <p:spPr bwMode="auto">
          <a:xfrm>
            <a:off x="381000" y="2367880"/>
            <a:ext cx="3657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7" name="Line 23"/>
          <p:cNvSpPr>
            <a:spLocks noChangeShapeType="1"/>
          </p:cNvSpPr>
          <p:nvPr/>
        </p:nvSpPr>
        <p:spPr bwMode="auto">
          <a:xfrm>
            <a:off x="2286000" y="1910680"/>
            <a:ext cx="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8" name="Text Box 24"/>
          <p:cNvSpPr txBox="1">
            <a:spLocks noChangeArrowheads="1"/>
          </p:cNvSpPr>
          <p:nvPr/>
        </p:nvSpPr>
        <p:spPr bwMode="auto">
          <a:xfrm>
            <a:off x="838200" y="177098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7289" name="Text Box 25"/>
          <p:cNvSpPr txBox="1">
            <a:spLocks noChangeArrowheads="1"/>
          </p:cNvSpPr>
          <p:nvPr/>
        </p:nvSpPr>
        <p:spPr bwMode="auto">
          <a:xfrm>
            <a:off x="2514600" y="180273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7290" name="Text Box 26"/>
          <p:cNvSpPr txBox="1">
            <a:spLocks noChangeArrowheads="1"/>
          </p:cNvSpPr>
          <p:nvPr/>
        </p:nvSpPr>
        <p:spPr bwMode="auto">
          <a:xfrm>
            <a:off x="5334000" y="4164930"/>
            <a:ext cx="1676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7291" name="Text Box 27"/>
          <p:cNvSpPr txBox="1">
            <a:spLocks noChangeArrowheads="1"/>
          </p:cNvSpPr>
          <p:nvPr/>
        </p:nvSpPr>
        <p:spPr bwMode="auto">
          <a:xfrm>
            <a:off x="7162800" y="3206080"/>
            <a:ext cx="1752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itchFamily="18" charset="0"/>
              </a:rPr>
              <a:t>read(A);</a:t>
            </a:r>
            <a:endParaRPr lang="en-US" altLang="zh-CN" sz="2800">
              <a:latin typeface="Times New Roman" pitchFamily="18" charset="0"/>
            </a:endParaRPr>
          </a:p>
          <a:p>
            <a:r>
              <a:rPr lang="en-US" altLang="zh-CN" sz="3200">
                <a:latin typeface="Times New Roman" pitchFamily="18" charset="0"/>
              </a:rPr>
              <a:t>write(A);</a:t>
            </a:r>
            <a:r>
              <a:rPr lang="en-US" altLang="zh-CN" sz="2800">
                <a:latin typeface="Times New Roman" pitchFamily="18" charset="0"/>
              </a:rPr>
              <a:t> </a:t>
            </a:r>
          </a:p>
        </p:txBody>
      </p:sp>
      <p:sp>
        <p:nvSpPr>
          <p:cNvPr id="97292" name="Line 28"/>
          <p:cNvSpPr>
            <a:spLocks noChangeShapeType="1"/>
          </p:cNvSpPr>
          <p:nvPr/>
        </p:nvSpPr>
        <p:spPr bwMode="auto">
          <a:xfrm flipV="1">
            <a:off x="5029200" y="2355180"/>
            <a:ext cx="3962400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3" name="Line 29"/>
          <p:cNvSpPr>
            <a:spLocks noChangeShapeType="1"/>
          </p:cNvSpPr>
          <p:nvPr/>
        </p:nvSpPr>
        <p:spPr bwMode="auto">
          <a:xfrm>
            <a:off x="7010400" y="1897980"/>
            <a:ext cx="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4" name="Text Box 30"/>
          <p:cNvSpPr txBox="1">
            <a:spLocks noChangeArrowheads="1"/>
          </p:cNvSpPr>
          <p:nvPr/>
        </p:nvSpPr>
        <p:spPr bwMode="auto">
          <a:xfrm>
            <a:off x="5562600" y="175828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7295" name="Text Box 31"/>
          <p:cNvSpPr txBox="1">
            <a:spLocks noChangeArrowheads="1"/>
          </p:cNvSpPr>
          <p:nvPr/>
        </p:nvSpPr>
        <p:spPr bwMode="auto">
          <a:xfrm>
            <a:off x="7239000" y="179003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7296" name="AutoShape 32"/>
          <p:cNvSpPr>
            <a:spLocks noChangeArrowheads="1"/>
          </p:cNvSpPr>
          <p:nvPr/>
        </p:nvSpPr>
        <p:spPr bwMode="auto">
          <a:xfrm>
            <a:off x="76200" y="4425280"/>
            <a:ext cx="1981200" cy="533400"/>
          </a:xfrm>
          <a:prstGeom prst="wedgeRoundRectCallout">
            <a:avLst>
              <a:gd name="adj1" fmla="val 69389"/>
              <a:gd name="adj2" fmla="val -770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由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T1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产生的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值</a:t>
            </a:r>
          </a:p>
        </p:txBody>
      </p:sp>
      <p:sp>
        <p:nvSpPr>
          <p:cNvPr id="97297" name="Text Box 33"/>
          <p:cNvSpPr txBox="1">
            <a:spLocks noChangeArrowheads="1"/>
          </p:cNvSpPr>
          <p:nvPr/>
        </p:nvSpPr>
        <p:spPr bwMode="auto">
          <a:xfrm>
            <a:off x="5257800" y="2367880"/>
            <a:ext cx="1981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latin typeface="Times New Roman" pitchFamily="18" charset="0"/>
              </a:rPr>
              <a:t> </a:t>
            </a: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r>
              <a:rPr lang="en-US" altLang="zh-CN" sz="3200" b="1">
                <a:latin typeface="Times New Roman" pitchFamily="18" charset="0"/>
              </a:rPr>
              <a:t>write(A);</a:t>
            </a:r>
            <a:endParaRPr lang="en-US" altLang="zh-CN" sz="2800">
              <a:latin typeface="Times New Roman" pitchFamily="18" charset="0"/>
            </a:endParaRPr>
          </a:p>
        </p:txBody>
      </p:sp>
      <p:sp>
        <p:nvSpPr>
          <p:cNvPr id="97298" name="Text Box 34"/>
          <p:cNvSpPr txBox="1">
            <a:spLocks noChangeArrowheads="1"/>
          </p:cNvSpPr>
          <p:nvPr/>
        </p:nvSpPr>
        <p:spPr bwMode="auto">
          <a:xfrm>
            <a:off x="7162800" y="4850730"/>
            <a:ext cx="1676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7299" name="AutoShape 35"/>
          <p:cNvSpPr>
            <a:spLocks noChangeArrowheads="1"/>
          </p:cNvSpPr>
          <p:nvPr/>
        </p:nvSpPr>
        <p:spPr bwMode="auto">
          <a:xfrm>
            <a:off x="4572000" y="3663280"/>
            <a:ext cx="1981200" cy="533400"/>
          </a:xfrm>
          <a:prstGeom prst="wedgeRoundRectCallout">
            <a:avLst>
              <a:gd name="adj1" fmla="val 69389"/>
              <a:gd name="adj2" fmla="val -770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由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T1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产生的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值</a:t>
            </a:r>
          </a:p>
        </p:txBody>
      </p:sp>
      <p:sp>
        <p:nvSpPr>
          <p:cNvPr id="97300" name="AutoShape 36"/>
          <p:cNvSpPr>
            <a:spLocks noChangeArrowheads="1"/>
          </p:cNvSpPr>
          <p:nvPr/>
        </p:nvSpPr>
        <p:spPr bwMode="auto">
          <a:xfrm>
            <a:off x="3810000" y="1974180"/>
            <a:ext cx="1447800" cy="735013"/>
          </a:xfrm>
          <a:prstGeom prst="leftRightArrow">
            <a:avLst>
              <a:gd name="adj1" fmla="val 50000"/>
              <a:gd name="adj2" fmla="val 393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ea typeface="华文新魏" pitchFamily="2" charset="-122"/>
              </a:rPr>
              <a:t>视图等价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视图可串行化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80728"/>
            <a:ext cx="8726488" cy="227965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如果某个调度视图等价于一个串行调度，则称该调度是视图可串行化的</a:t>
            </a:r>
          </a:p>
          <a:p>
            <a:pPr eaLnBrk="1" hangingPunct="1">
              <a:defRPr/>
            </a:pPr>
            <a:r>
              <a:rPr lang="zh-CN" altLang="en-US" dirty="0" smtClean="0"/>
              <a:t>冲突可串行化调度一定是视图可串行化的</a:t>
            </a:r>
          </a:p>
          <a:p>
            <a:pPr eaLnBrk="1" hangingPunct="1">
              <a:defRPr/>
            </a:pPr>
            <a:r>
              <a:rPr lang="zh-CN" altLang="en-US" dirty="0" smtClean="0"/>
              <a:t>存在视图可串行化但非冲突可串行化的调度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11188" y="4269928"/>
            <a:ext cx="19812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87388" y="3573016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2516188" y="3604766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8311" name="Text Box 7"/>
          <p:cNvSpPr txBox="1">
            <a:spLocks noChangeArrowheads="1"/>
          </p:cNvSpPr>
          <p:nvPr/>
        </p:nvSpPr>
        <p:spPr bwMode="auto">
          <a:xfrm>
            <a:off x="611188" y="5031928"/>
            <a:ext cx="1524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8312" name="Text Box 8"/>
          <p:cNvSpPr txBox="1">
            <a:spLocks noChangeArrowheads="1"/>
          </p:cNvSpPr>
          <p:nvPr/>
        </p:nvSpPr>
        <p:spPr bwMode="auto">
          <a:xfrm>
            <a:off x="2363788" y="4650928"/>
            <a:ext cx="19812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8313" name="Line 9"/>
          <p:cNvSpPr>
            <a:spLocks noChangeShapeType="1"/>
          </p:cNvSpPr>
          <p:nvPr/>
        </p:nvSpPr>
        <p:spPr bwMode="auto">
          <a:xfrm>
            <a:off x="611188" y="4169916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4" name="Line 10"/>
          <p:cNvSpPr>
            <a:spLocks noChangeShapeType="1"/>
          </p:cNvSpPr>
          <p:nvPr/>
        </p:nvSpPr>
        <p:spPr bwMode="auto">
          <a:xfrm>
            <a:off x="2211388" y="3636516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5" name="Line 11"/>
          <p:cNvSpPr>
            <a:spLocks noChangeShapeType="1"/>
          </p:cNvSpPr>
          <p:nvPr/>
        </p:nvSpPr>
        <p:spPr bwMode="auto">
          <a:xfrm>
            <a:off x="3963988" y="3641278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6" name="Text Box 12"/>
          <p:cNvSpPr txBox="1">
            <a:spLocks noChangeArrowheads="1"/>
          </p:cNvSpPr>
          <p:nvPr/>
        </p:nvSpPr>
        <p:spPr bwMode="auto">
          <a:xfrm>
            <a:off x="4040188" y="5412928"/>
            <a:ext cx="16764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8317" name="Text Box 13"/>
          <p:cNvSpPr txBox="1">
            <a:spLocks noChangeArrowheads="1"/>
          </p:cNvSpPr>
          <p:nvPr/>
        </p:nvSpPr>
        <p:spPr bwMode="auto">
          <a:xfrm>
            <a:off x="4040188" y="3604766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8318" name="Text Box 16"/>
          <p:cNvSpPr txBox="1">
            <a:spLocks noChangeArrowheads="1"/>
          </p:cNvSpPr>
          <p:nvPr/>
        </p:nvSpPr>
        <p:spPr bwMode="auto">
          <a:xfrm>
            <a:off x="6478588" y="4474716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latin typeface="Times New Roman" pitchFamily="18" charset="0"/>
              </a:rPr>
              <a:t>&lt; </a:t>
            </a:r>
            <a:r>
              <a:rPr lang="en-US" altLang="zh-CN" sz="2800">
                <a:latin typeface="Times New Roman" pitchFamily="18" charset="0"/>
              </a:rPr>
              <a:t>T1, T2, T3 &gt;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8319" name="AutoShape 17"/>
          <p:cNvSpPr>
            <a:spLocks noChangeArrowheads="1"/>
          </p:cNvSpPr>
          <p:nvPr/>
        </p:nvSpPr>
        <p:spPr bwMode="auto">
          <a:xfrm>
            <a:off x="6402388" y="5389116"/>
            <a:ext cx="1981200" cy="533400"/>
          </a:xfrm>
          <a:prstGeom prst="wedgeRoundRectCallout">
            <a:avLst>
              <a:gd name="adj1" fmla="val -94713"/>
              <a:gd name="adj2" fmla="val -62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盲目写操作</a:t>
            </a:r>
          </a:p>
        </p:txBody>
      </p:sp>
      <p:sp>
        <p:nvSpPr>
          <p:cNvPr id="98320" name="AutoShape 18"/>
          <p:cNvSpPr>
            <a:spLocks noChangeArrowheads="1"/>
          </p:cNvSpPr>
          <p:nvPr/>
        </p:nvSpPr>
        <p:spPr bwMode="auto">
          <a:xfrm rot="1514431">
            <a:off x="5211763" y="4076253"/>
            <a:ext cx="1447800" cy="735013"/>
          </a:xfrm>
          <a:prstGeom prst="leftRightArrow">
            <a:avLst>
              <a:gd name="adj1" fmla="val 50000"/>
              <a:gd name="adj2" fmla="val 393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ea typeface="华文新魏" pitchFamily="2" charset="-122"/>
              </a:rPr>
              <a:t>视图等价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视图可串行化判定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1624013"/>
          </a:xfrm>
        </p:spPr>
        <p:txBody>
          <a:bodyPr/>
          <a:lstStyle/>
          <a:p>
            <a:pPr eaLnBrk="1" hangingPunct="1">
              <a:defRPr/>
            </a:pPr>
            <a:endParaRPr lang="zh-CN" altLang="en-US" smtClean="0"/>
          </a:p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685800" y="2906713"/>
            <a:ext cx="1981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762000" y="22098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2590800" y="22415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685800" y="36687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2438400" y="3287713"/>
            <a:ext cx="1981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9337" name="Line 9"/>
          <p:cNvSpPr>
            <a:spLocks noChangeShapeType="1"/>
          </p:cNvSpPr>
          <p:nvPr/>
        </p:nvSpPr>
        <p:spPr bwMode="auto">
          <a:xfrm>
            <a:off x="685800" y="28067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8" name="Line 10"/>
          <p:cNvSpPr>
            <a:spLocks noChangeShapeType="1"/>
          </p:cNvSpPr>
          <p:nvPr/>
        </p:nvSpPr>
        <p:spPr bwMode="auto">
          <a:xfrm>
            <a:off x="2286000" y="2273300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9" name="Line 11"/>
          <p:cNvSpPr>
            <a:spLocks noChangeShapeType="1"/>
          </p:cNvSpPr>
          <p:nvPr/>
        </p:nvSpPr>
        <p:spPr bwMode="auto">
          <a:xfrm>
            <a:off x="4038600" y="2278063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0" name="Text Box 12"/>
          <p:cNvSpPr txBox="1">
            <a:spLocks noChangeArrowheads="1"/>
          </p:cNvSpPr>
          <p:nvPr/>
        </p:nvSpPr>
        <p:spPr bwMode="auto">
          <a:xfrm>
            <a:off x="4114800" y="4049713"/>
            <a:ext cx="16764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9341" name="Text Box 13"/>
          <p:cNvSpPr txBox="1">
            <a:spLocks noChangeArrowheads="1"/>
          </p:cNvSpPr>
          <p:nvPr/>
        </p:nvSpPr>
        <p:spPr bwMode="auto">
          <a:xfrm>
            <a:off x="4114800" y="22415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42" name="Oval 14"/>
          <p:cNvSpPr>
            <a:spLocks noChangeArrowheads="1"/>
          </p:cNvSpPr>
          <p:nvPr/>
        </p:nvSpPr>
        <p:spPr bwMode="auto">
          <a:xfrm>
            <a:off x="6019800" y="23749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6096000" y="25273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44" name="Freeform 16"/>
          <p:cNvSpPr>
            <a:spLocks/>
          </p:cNvSpPr>
          <p:nvPr/>
        </p:nvSpPr>
        <p:spPr bwMode="auto">
          <a:xfrm>
            <a:off x="6858000" y="2286000"/>
            <a:ext cx="1066800" cy="3175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 flipV="1">
            <a:off x="6858000" y="2984500"/>
            <a:ext cx="1066800" cy="4572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6" name="Oval 18"/>
          <p:cNvSpPr>
            <a:spLocks noChangeArrowheads="1"/>
          </p:cNvSpPr>
          <p:nvPr/>
        </p:nvSpPr>
        <p:spPr bwMode="auto">
          <a:xfrm>
            <a:off x="7848600" y="22987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7" name="Text Box 19"/>
          <p:cNvSpPr txBox="1">
            <a:spLocks noChangeArrowheads="1"/>
          </p:cNvSpPr>
          <p:nvPr/>
        </p:nvSpPr>
        <p:spPr bwMode="auto">
          <a:xfrm>
            <a:off x="7924800" y="24511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48" name="Oval 20"/>
          <p:cNvSpPr>
            <a:spLocks noChangeArrowheads="1"/>
          </p:cNvSpPr>
          <p:nvPr/>
        </p:nvSpPr>
        <p:spPr bwMode="auto">
          <a:xfrm>
            <a:off x="6019800" y="38862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9" name="Text Box 21"/>
          <p:cNvSpPr txBox="1">
            <a:spLocks noChangeArrowheads="1"/>
          </p:cNvSpPr>
          <p:nvPr/>
        </p:nvSpPr>
        <p:spPr bwMode="auto">
          <a:xfrm>
            <a:off x="6096000" y="40386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50" name="Line 22"/>
          <p:cNvSpPr>
            <a:spLocks noChangeShapeType="1"/>
          </p:cNvSpPr>
          <p:nvPr/>
        </p:nvSpPr>
        <p:spPr bwMode="auto">
          <a:xfrm>
            <a:off x="6477000" y="32766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1" name="Freeform 23"/>
          <p:cNvSpPr>
            <a:spLocks/>
          </p:cNvSpPr>
          <p:nvPr/>
        </p:nvSpPr>
        <p:spPr bwMode="auto">
          <a:xfrm>
            <a:off x="6934200" y="3200400"/>
            <a:ext cx="1295400" cy="1219200"/>
          </a:xfrm>
          <a:custGeom>
            <a:avLst/>
            <a:gdLst>
              <a:gd name="T0" fmla="*/ 2147483647 w 816"/>
              <a:gd name="T1" fmla="*/ 0 h 768"/>
              <a:gd name="T2" fmla="*/ 2147483647 w 816"/>
              <a:gd name="T3" fmla="*/ 2147483647 h 768"/>
              <a:gd name="T4" fmla="*/ 2147483647 w 816"/>
              <a:gd name="T5" fmla="*/ 2147483647 h 768"/>
              <a:gd name="T6" fmla="*/ 2147483647 w 816"/>
              <a:gd name="T7" fmla="*/ 2147483647 h 768"/>
              <a:gd name="T8" fmla="*/ 0 w 816"/>
              <a:gd name="T9" fmla="*/ 2147483647 h 7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6"/>
              <a:gd name="T16" fmla="*/ 0 h 768"/>
              <a:gd name="T17" fmla="*/ 816 w 816"/>
              <a:gd name="T18" fmla="*/ 768 h 7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6" h="768">
                <a:moveTo>
                  <a:pt x="816" y="0"/>
                </a:moveTo>
                <a:cubicBezTo>
                  <a:pt x="780" y="116"/>
                  <a:pt x="744" y="232"/>
                  <a:pt x="672" y="336"/>
                </a:cubicBezTo>
                <a:cubicBezTo>
                  <a:pt x="600" y="440"/>
                  <a:pt x="472" y="560"/>
                  <a:pt x="384" y="624"/>
                </a:cubicBezTo>
                <a:cubicBezTo>
                  <a:pt x="296" y="688"/>
                  <a:pt x="208" y="696"/>
                  <a:pt x="144" y="720"/>
                </a:cubicBezTo>
                <a:cubicBezTo>
                  <a:pt x="80" y="744"/>
                  <a:pt x="40" y="756"/>
                  <a:pt x="0" y="76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2" name="AutoShape 24"/>
          <p:cNvSpPr>
            <a:spLocks noChangeArrowheads="1"/>
          </p:cNvSpPr>
          <p:nvPr/>
        </p:nvSpPr>
        <p:spPr bwMode="auto">
          <a:xfrm>
            <a:off x="2057400" y="5334000"/>
            <a:ext cx="1981200" cy="533400"/>
          </a:xfrm>
          <a:prstGeom prst="wedgeRoundRectCallout">
            <a:avLst>
              <a:gd name="adj1" fmla="val 1764"/>
              <a:gd name="adj2" fmla="val -3645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9353" name="AutoShape 25"/>
          <p:cNvSpPr>
            <a:spLocks noChangeArrowheads="1"/>
          </p:cNvSpPr>
          <p:nvPr/>
        </p:nvSpPr>
        <p:spPr bwMode="auto">
          <a:xfrm>
            <a:off x="2057400" y="5334000"/>
            <a:ext cx="1981200" cy="533400"/>
          </a:xfrm>
          <a:prstGeom prst="wedgeRoundRectCallout">
            <a:avLst>
              <a:gd name="adj1" fmla="val -69310"/>
              <a:gd name="adj2" fmla="val -29196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无用的写操作</a:t>
            </a:r>
          </a:p>
        </p:txBody>
      </p:sp>
      <p:sp>
        <p:nvSpPr>
          <p:cNvPr id="99354" name="Rectangle 26"/>
          <p:cNvSpPr>
            <a:spLocks noChangeArrowheads="1"/>
          </p:cNvSpPr>
          <p:nvPr/>
        </p:nvSpPr>
        <p:spPr bwMode="auto">
          <a:xfrm>
            <a:off x="6227763" y="5059363"/>
            <a:ext cx="2317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hlink"/>
                </a:solidFill>
                <a:ea typeface="华文行楷" pitchFamily="2" charset="-122"/>
              </a:rPr>
              <a:t>非冲突可串行化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带标记的优先图的构造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24744"/>
            <a:ext cx="8839200" cy="2160240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buFont typeface="Wingdings" pitchFamily="2" charset="2"/>
              <a:buNone/>
              <a:defRPr/>
            </a:pPr>
            <a:r>
              <a:rPr lang="zh-CN" altLang="en-US" dirty="0" smtClean="0"/>
              <a:t>	设调度</a:t>
            </a:r>
            <a:r>
              <a:rPr lang="en-US" altLang="zh-CN" dirty="0" smtClean="0"/>
              <a:t>S</a:t>
            </a:r>
            <a:r>
              <a:rPr lang="zh-CN" altLang="en-US" dirty="0" smtClean="0"/>
              <a:t>包含了事务{</a:t>
            </a:r>
            <a:r>
              <a:rPr lang="en-US" altLang="zh-CN" dirty="0" smtClean="0"/>
              <a:t>T</a:t>
            </a:r>
            <a:r>
              <a:rPr lang="en-US" altLang="zh-CN" baseline="-16000" dirty="0" smtClean="0"/>
              <a:t>1</a:t>
            </a:r>
            <a:r>
              <a:rPr lang="en-US" altLang="zh-CN" dirty="0" smtClean="0"/>
              <a:t>, T</a:t>
            </a:r>
            <a:r>
              <a:rPr lang="en-US" altLang="zh-CN" baseline="-16000" dirty="0" smtClean="0"/>
              <a:t>2</a:t>
            </a:r>
            <a:r>
              <a:rPr lang="en-US" altLang="zh-CN" dirty="0" smtClean="0"/>
              <a:t>, </a:t>
            </a:r>
            <a:r>
              <a:rPr lang="en-US" altLang="zh-CN" dirty="0" smtClean="0">
                <a:latin typeface="Times New Roman"/>
              </a:rPr>
              <a:t>…</a:t>
            </a:r>
            <a:r>
              <a:rPr lang="en-US" altLang="zh-CN" dirty="0" smtClean="0"/>
              <a:t> , 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n</a:t>
            </a:r>
            <a:r>
              <a:rPr lang="en-US" altLang="zh-CN" dirty="0" smtClean="0"/>
              <a:t>}，</a:t>
            </a:r>
            <a:r>
              <a:rPr lang="zh-CN" altLang="en-US" dirty="0" smtClean="0"/>
              <a:t>设</a:t>
            </a:r>
            <a:r>
              <a:rPr lang="en-US" altLang="zh-CN" dirty="0" smtClean="0"/>
              <a:t>T</a:t>
            </a:r>
            <a:r>
              <a:rPr lang="en-US" altLang="zh-CN" baseline="-16000" dirty="0" smtClean="0"/>
              <a:t>b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f</a:t>
            </a:r>
            <a:r>
              <a:rPr lang="zh-CN" altLang="en-US" dirty="0" smtClean="0"/>
              <a:t>是两个虚事务，其中</a:t>
            </a:r>
            <a:r>
              <a:rPr lang="en-US" altLang="zh-CN" dirty="0" smtClean="0"/>
              <a:t>T</a:t>
            </a:r>
            <a:r>
              <a:rPr lang="en-US" altLang="zh-CN" baseline="-16000" dirty="0" smtClean="0"/>
              <a:t>b</a:t>
            </a:r>
            <a:r>
              <a:rPr lang="zh-CN" altLang="en-US" dirty="0" smtClean="0"/>
              <a:t>为</a:t>
            </a:r>
            <a:r>
              <a:rPr lang="en-US" altLang="zh-CN" dirty="0" smtClean="0"/>
              <a:t>S</a:t>
            </a:r>
            <a:r>
              <a:rPr lang="zh-CN" altLang="en-US" dirty="0" smtClean="0"/>
              <a:t>中所有</a:t>
            </a:r>
            <a:r>
              <a:rPr lang="en-US" altLang="zh-CN" dirty="0" smtClean="0"/>
              <a:t>write(Q)</a:t>
            </a:r>
            <a:r>
              <a:rPr lang="zh-CN" altLang="en-US" dirty="0" smtClean="0"/>
              <a:t>操作， 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f</a:t>
            </a:r>
            <a:r>
              <a:rPr lang="zh-CN" altLang="en-US" dirty="0" smtClean="0"/>
              <a:t>为</a:t>
            </a:r>
            <a:r>
              <a:rPr lang="en-US" altLang="zh-CN" dirty="0" smtClean="0"/>
              <a:t>S</a:t>
            </a:r>
            <a:r>
              <a:rPr lang="zh-CN" altLang="en-US" dirty="0" smtClean="0"/>
              <a:t>中所有</a:t>
            </a:r>
            <a:r>
              <a:rPr lang="en-US" altLang="zh-CN" dirty="0" smtClean="0"/>
              <a:t>read(Q)</a:t>
            </a:r>
            <a:r>
              <a:rPr lang="zh-CN" altLang="en-US" dirty="0" smtClean="0"/>
              <a:t>操作。在调度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的开头插入</a:t>
            </a:r>
            <a:r>
              <a:rPr lang="en-US" altLang="zh-CN" dirty="0" smtClean="0"/>
              <a:t>T</a:t>
            </a:r>
            <a:r>
              <a:rPr lang="en-US" altLang="zh-CN" baseline="-16000" dirty="0" smtClean="0"/>
              <a:t>b</a:t>
            </a:r>
            <a:r>
              <a:rPr lang="en-US" altLang="zh-CN" dirty="0" smtClean="0"/>
              <a:t> ，</a:t>
            </a:r>
            <a:r>
              <a:rPr lang="zh-CN" altLang="en-US" dirty="0" smtClean="0"/>
              <a:t>在调度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的末尾插入</a:t>
            </a:r>
            <a:r>
              <a:rPr lang="en-US" altLang="zh-CN" dirty="0" err="1" smtClean="0"/>
              <a:t>T</a:t>
            </a:r>
            <a:r>
              <a:rPr lang="en-US" altLang="zh-CN" baseline="-16000" dirty="0" err="1" smtClean="0"/>
              <a:t>f</a:t>
            </a:r>
            <a:r>
              <a:rPr lang="en-US" altLang="zh-CN" dirty="0" smtClean="0"/>
              <a:t>，</a:t>
            </a:r>
            <a:r>
              <a:rPr lang="zh-CN" altLang="en-US" dirty="0" smtClean="0"/>
              <a:t>得到新的调度</a:t>
            </a:r>
            <a:r>
              <a:rPr lang="en-US" altLang="zh-CN" dirty="0" smtClean="0"/>
              <a:t>S'</a:t>
            </a:r>
          </a:p>
          <a:p>
            <a:pPr lvl="1" eaLnBrk="1" hangingPunct="1">
              <a:spcBef>
                <a:spcPct val="40000"/>
              </a:spcBef>
              <a:buFont typeface="Wingdings" pitchFamily="2" charset="2"/>
              <a:buNone/>
              <a:defRPr/>
            </a:pPr>
            <a:endParaRPr lang="en-US" altLang="zh-CN" dirty="0" smtClean="0"/>
          </a:p>
          <a:p>
            <a:pPr lvl="1" eaLnBrk="1" hangingPunct="1">
              <a:spcBef>
                <a:spcPct val="40000"/>
              </a:spcBef>
              <a:buFont typeface="Wingdings" pitchFamily="2" charset="2"/>
              <a:buNone/>
              <a:defRPr/>
            </a:pPr>
            <a:endParaRPr lang="en-US" altLang="zh-CN" dirty="0" smtClean="0"/>
          </a:p>
          <a:p>
            <a:pPr lvl="1" eaLnBrk="1" hangingPunct="1">
              <a:spcBef>
                <a:spcPct val="40000"/>
              </a:spcBef>
              <a:buFont typeface="Wingdings" pitchFamily="2" charset="2"/>
              <a:buNone/>
              <a:defRPr/>
            </a:pPr>
            <a:endParaRPr lang="en-US" altLang="zh-CN" dirty="0" smtClean="0"/>
          </a:p>
        </p:txBody>
      </p: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468313" y="3573016"/>
            <a:ext cx="8237537" cy="519113"/>
            <a:chOff x="295" y="2446"/>
            <a:chExt cx="5189" cy="327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4967" y="2519"/>
            <a:ext cx="288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" name="公式" r:id="rId4" imgW="431640" imgH="279360" progId="Equation.3">
                    <p:embed/>
                  </p:oleObj>
                </mc:Choice>
                <mc:Fallback>
                  <p:oleObj name="公式" r:id="rId4" imgW="431640" imgH="27936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" y="2519"/>
                          <a:ext cx="288" cy="2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1" name="Rectangle 5"/>
            <p:cNvSpPr>
              <a:spLocks noChangeArrowheads="1"/>
            </p:cNvSpPr>
            <p:nvPr/>
          </p:nvSpPr>
          <p:spPr bwMode="auto">
            <a:xfrm>
              <a:off x="295" y="2446"/>
              <a:ext cx="518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①</a:t>
              </a:r>
              <a:r>
                <a:rPr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如果</a:t>
              </a:r>
              <a:r>
                <a:rPr lang="en-US" altLang="zh-CN" sz="28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Tj</a:t>
              </a:r>
              <a:r>
                <a:rPr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读取</a:t>
              </a:r>
              <a:r>
                <a:rPr lang="en-US" altLang="zh-CN" sz="28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Ti</a:t>
              </a:r>
              <a:r>
                <a:rPr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写入的数据项的值，则加入边</a:t>
              </a:r>
              <a:r>
                <a:rPr lang="en-US" altLang="zh-CN" sz="28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Ti</a:t>
              </a:r>
              <a:r>
                <a:rPr lang="en-US" altLang="zh-CN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     </a:t>
              </a:r>
              <a:r>
                <a:rPr lang="en-US" altLang="zh-CN" sz="28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Tj</a:t>
              </a:r>
              <a:endPara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468313" y="4365104"/>
            <a:ext cx="8459787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4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②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删除所有关联无用事务的边。如果在优先图中不存在从</a:t>
            </a:r>
            <a:r>
              <a:rPr lang="en-US" altLang="zh-CN" sz="2800" dirty="0" err="1">
                <a:latin typeface="华文新魏" pitchFamily="2" charset="-122"/>
                <a:ea typeface="华文新魏" pitchFamily="2" charset="-122"/>
              </a:rPr>
              <a:t>Ti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sz="2800" dirty="0" err="1">
                <a:latin typeface="华文新魏" pitchFamily="2" charset="-122"/>
                <a:ea typeface="华文新魏" pitchFamily="2" charset="-122"/>
              </a:rPr>
              <a:t>Tf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的通路，则</a:t>
            </a:r>
            <a:r>
              <a:rPr lang="en-US" altLang="zh-CN" sz="2800" dirty="0" err="1">
                <a:latin typeface="华文新魏" pitchFamily="2" charset="-122"/>
                <a:ea typeface="华文新魏" pitchFamily="2" charset="-122"/>
              </a:rPr>
              <a:t>Ti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是无用事务</a:t>
            </a: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504825" y="5551488"/>
            <a:ext cx="8459788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4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③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对于每个数据项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Q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，如果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Tj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读取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Ti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写入的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Q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值，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Tk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执行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write (Q)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操作且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Tk≠Tb 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，则：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WordArt 4"/>
          <p:cNvSpPr>
            <a:spLocks noChangeArrowheads="1" noChangeShapeType="1" noTextEdit="1"/>
          </p:cNvSpPr>
          <p:nvPr/>
        </p:nvSpPr>
        <p:spPr bwMode="auto">
          <a:xfrm>
            <a:off x="1116013" y="1428736"/>
            <a:ext cx="7416800" cy="4032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>
              <a:defRPr/>
            </a:pPr>
            <a:r>
              <a:rPr lang="en-US" altLang="zh-CN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Monotype Corsiva"/>
              </a:rPr>
              <a:t>Commitment:</a:t>
            </a:r>
          </a:p>
          <a:p>
            <a:pPr>
              <a:defRPr/>
            </a:pPr>
            <a:r>
              <a:rPr lang="en-US" altLang="zh-CN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Monotype Corsiva"/>
              </a:rPr>
              <a:t>It’s like bacon and eggs.</a:t>
            </a:r>
          </a:p>
          <a:p>
            <a:pPr>
              <a:defRPr/>
            </a:pPr>
            <a:r>
              <a:rPr lang="en-US" altLang="zh-CN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Monotype Corsiva"/>
              </a:rPr>
              <a:t>The chicken participates.</a:t>
            </a:r>
          </a:p>
          <a:p>
            <a:pPr>
              <a:defRPr/>
            </a:pPr>
            <a:r>
              <a:rPr lang="en-US" altLang="zh-CN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80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Monotype Corsiva"/>
              </a:rPr>
              <a:t>The pig is committed.</a:t>
            </a:r>
            <a:endParaRPr lang="zh-CN" altLang="en-US" sz="3600" kern="10" dirty="0">
              <a:ln w="9525">
                <a:noFill/>
                <a:miter lim="800000"/>
                <a:headEnd/>
                <a:tailEnd/>
              </a:ln>
              <a:solidFill>
                <a:srgbClr val="800000"/>
              </a:soli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Monotype Corsiv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带标记的优先图的构造</a:t>
            </a:r>
            <a:endParaRPr lang="zh-CN" altLang="en-US" dirty="0" smtClean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23850" y="1124744"/>
            <a:ext cx="8459788" cy="1046162"/>
            <a:chOff x="318" y="3497"/>
            <a:chExt cx="5329" cy="659"/>
          </a:xfrm>
        </p:grpSpPr>
        <p:graphicFrame>
          <p:nvGraphicFramePr>
            <p:cNvPr id="2053" name="Object 4"/>
            <p:cNvGraphicFramePr>
              <a:graphicFrameLocks noChangeAspect="1"/>
            </p:cNvGraphicFramePr>
            <p:nvPr/>
          </p:nvGraphicFramePr>
          <p:xfrm>
            <a:off x="809" y="3783"/>
            <a:ext cx="408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8" name="公式" r:id="rId4" imgW="431640" imgH="279360" progId="Equation.3">
                    <p:embed/>
                  </p:oleObj>
                </mc:Choice>
                <mc:Fallback>
                  <p:oleObj name="公式" r:id="rId4" imgW="431640" imgH="27936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" y="3783"/>
                          <a:ext cx="408" cy="3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8" name="Rectangle 8"/>
            <p:cNvSpPr>
              <a:spLocks noChangeArrowheads="1"/>
            </p:cNvSpPr>
            <p:nvPr/>
          </p:nvSpPr>
          <p:spPr bwMode="auto">
            <a:xfrm>
              <a:off x="318" y="3497"/>
              <a:ext cx="5329" cy="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>
                <a:spcBef>
                  <a:spcPct val="4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</a:pPr>
              <a:r>
                <a:rPr lang="en-US" altLang="zh-CN" sz="2800">
                  <a:latin typeface="华文新魏" pitchFamily="2" charset="-122"/>
                  <a:ea typeface="华文新魏" pitchFamily="2" charset="-122"/>
                </a:rPr>
                <a:t>⒈如果Ti = Tb且Tj≠Tf，则在带标记的优先图中插入边Tj        Tk </a:t>
              </a:r>
              <a:endParaRPr lang="zh-CN" altLang="en-US" sz="2800"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23850" y="2637631"/>
            <a:ext cx="8459788" cy="1046163"/>
            <a:chOff x="318" y="3497"/>
            <a:chExt cx="5329" cy="659"/>
          </a:xfrm>
        </p:grpSpPr>
        <p:graphicFrame>
          <p:nvGraphicFramePr>
            <p:cNvPr id="2052" name="Object 5"/>
            <p:cNvGraphicFramePr>
              <a:graphicFrameLocks noChangeAspect="1"/>
            </p:cNvGraphicFramePr>
            <p:nvPr/>
          </p:nvGraphicFramePr>
          <p:xfrm>
            <a:off x="884" y="3791"/>
            <a:ext cx="363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9" name="公式" r:id="rId6" imgW="431640" imgH="279360" progId="Equation.3">
                    <p:embed/>
                  </p:oleObj>
                </mc:Choice>
                <mc:Fallback>
                  <p:oleObj name="公式" r:id="rId6" imgW="431640" imgH="27936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3791"/>
                          <a:ext cx="363" cy="2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7" name="Rectangle 10"/>
            <p:cNvSpPr>
              <a:spLocks noChangeArrowheads="1"/>
            </p:cNvSpPr>
            <p:nvPr/>
          </p:nvSpPr>
          <p:spPr bwMode="auto">
            <a:xfrm>
              <a:off x="318" y="3497"/>
              <a:ext cx="5329" cy="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>
                <a:spcBef>
                  <a:spcPct val="4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</a:pPr>
              <a:r>
                <a:rPr lang="en-US" altLang="zh-CN" sz="2800">
                  <a:latin typeface="华文新魏" pitchFamily="2" charset="-122"/>
                  <a:ea typeface="华文新魏" pitchFamily="2" charset="-122"/>
                </a:rPr>
                <a:t>⒉如果Ti≠Tb且Tj = Tf，则在带标记的优先图中插入边Tk        Ti </a:t>
              </a:r>
              <a:endParaRPr lang="zh-CN" altLang="en-US" sz="2800"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323850" y="4293394"/>
            <a:ext cx="8459788" cy="1439862"/>
            <a:chOff x="318" y="3249"/>
            <a:chExt cx="5329" cy="907"/>
          </a:xfrm>
        </p:grpSpPr>
        <p:graphicFrame>
          <p:nvGraphicFramePr>
            <p:cNvPr id="2050" name="Object 6"/>
            <p:cNvGraphicFramePr>
              <a:graphicFrameLocks noChangeAspect="1"/>
            </p:cNvGraphicFramePr>
            <p:nvPr/>
          </p:nvGraphicFramePr>
          <p:xfrm>
            <a:off x="842" y="3476"/>
            <a:ext cx="544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0" name="公式" r:id="rId7" imgW="457200" imgH="279360" progId="Equation.3">
                    <p:embed/>
                  </p:oleObj>
                </mc:Choice>
                <mc:Fallback>
                  <p:oleObj name="公式" r:id="rId7" imgW="457200" imgH="27936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2" y="3476"/>
                          <a:ext cx="544" cy="3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7"/>
            <p:cNvGraphicFramePr>
              <a:graphicFrameLocks noChangeAspect="1"/>
            </p:cNvGraphicFramePr>
            <p:nvPr/>
          </p:nvGraphicFramePr>
          <p:xfrm>
            <a:off x="1949" y="3480"/>
            <a:ext cx="544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1" name="公式" r:id="rId9" imgW="457200" imgH="279360" progId="Equation.3">
                    <p:embed/>
                  </p:oleObj>
                </mc:Choice>
                <mc:Fallback>
                  <p:oleObj name="公式" r:id="rId9" imgW="457200" imgH="27936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" y="3480"/>
                          <a:ext cx="544" cy="3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6" name="Rectangle 12"/>
            <p:cNvSpPr>
              <a:spLocks noChangeArrowheads="1"/>
            </p:cNvSpPr>
            <p:nvPr/>
          </p:nvSpPr>
          <p:spPr bwMode="auto">
            <a:xfrm>
              <a:off x="318" y="3249"/>
              <a:ext cx="5329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>
                <a:spcBef>
                  <a:spcPct val="4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</a:pPr>
              <a:r>
                <a:rPr lang="en-US" altLang="zh-CN" sz="2800">
                  <a:latin typeface="华文新魏" pitchFamily="2" charset="-122"/>
                  <a:ea typeface="华文新魏" pitchFamily="2" charset="-122"/>
                </a:rPr>
                <a:t>⒊如果Ti≠Tb且Tj≠Tf，则在带标记的优先图中插入边Tk        Ti与Tj        Tk 。其中p是一个唯一的，在前面边的标记中未曾用过的大于0的整数</a:t>
              </a:r>
            </a:p>
          </p:txBody>
        </p:sp>
      </p:grpSp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5795963" y="2029619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Tb, Tj, Tk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auto">
          <a:xfrm>
            <a:off x="1042988" y="2029619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Tk, Tb, Tj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3362325" y="2029619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Tb, Tk, Tj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78" name="Text Box 18"/>
          <p:cNvSpPr txBox="1">
            <a:spLocks noChangeArrowheads="1"/>
          </p:cNvSpPr>
          <p:nvPr/>
        </p:nvSpPr>
        <p:spPr bwMode="auto">
          <a:xfrm>
            <a:off x="1619250" y="1853406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3995738" y="1885156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6443663" y="1813719"/>
            <a:ext cx="11525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ebdings" pitchFamily="18" charset="2"/>
              </a:rPr>
              <a:t>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5795963" y="3629819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Tk, Ti, Tf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042988" y="3629819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Ti, Tf, Tk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3362325" y="3629819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Ti, Tk, Tf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619250" y="3469481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3995738" y="3469481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6443663" y="3429794"/>
            <a:ext cx="11525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ebdings" pitchFamily="18" charset="2"/>
              </a:rPr>
              <a:t></a:t>
            </a:r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auto">
          <a:xfrm>
            <a:off x="5795963" y="5861844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Ti, Tj, Tk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8" name="Text Box 28"/>
          <p:cNvSpPr txBox="1">
            <a:spLocks noChangeArrowheads="1"/>
          </p:cNvSpPr>
          <p:nvPr/>
        </p:nvSpPr>
        <p:spPr bwMode="auto">
          <a:xfrm>
            <a:off x="1042988" y="5861844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Ti, Tk, Tj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9" name="Text Box 29"/>
          <p:cNvSpPr txBox="1">
            <a:spLocks noChangeArrowheads="1"/>
          </p:cNvSpPr>
          <p:nvPr/>
        </p:nvSpPr>
        <p:spPr bwMode="auto">
          <a:xfrm>
            <a:off x="3362325" y="5861844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Tk, Ti, Tj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auto">
          <a:xfrm>
            <a:off x="1619250" y="5701506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91" name="Text Box 31"/>
          <p:cNvSpPr txBox="1">
            <a:spLocks noChangeArrowheads="1"/>
          </p:cNvSpPr>
          <p:nvPr/>
        </p:nvSpPr>
        <p:spPr bwMode="auto">
          <a:xfrm>
            <a:off x="3995738" y="5701506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ebdings" pitchFamily="18" charset="2"/>
              </a:rPr>
              <a:t></a:t>
            </a:r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6443663" y="5661819"/>
            <a:ext cx="11525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ebdings" pitchFamily="18" charset="2"/>
              </a:rPr>
              <a:t>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tmFilter="0,0; .5, 1; 1, 1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tmFilter="0,0; .5, 1; 1, 1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tmFilter="0,0; .5, 1; 1, 1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 tmFilter="0,0; .5, 1; 1, 1"/>
                                        <p:tgtEl>
                                          <p:spTgt spid="4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tmFilter="0,0; .5, 1; 1, 1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 tmFilter="0,0; .5, 1; 1, 1"/>
                                        <p:tgtEl>
                                          <p:spTgt spid="4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0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0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0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0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 tmFilter="0,0; .5, 1; 1, 1"/>
                                        <p:tgtEl>
                                          <p:spTgt spid="4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0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0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0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0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0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 tmFilter="0,0; .5, 1; 1, 1"/>
                                        <p:tgtEl>
                                          <p:spTgt spid="4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0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40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0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0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 tmFilter="0,0; .5, 1; 1, 1"/>
                                        <p:tgtEl>
                                          <p:spTgt spid="4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5" grpId="0"/>
      <p:bldP spid="40976" grpId="0"/>
      <p:bldP spid="40977" grpId="0"/>
      <p:bldP spid="40978" grpId="0"/>
      <p:bldP spid="40979" grpId="0"/>
      <p:bldP spid="40980" grpId="0"/>
      <p:bldP spid="40981" grpId="0"/>
      <p:bldP spid="40982" grpId="0"/>
      <p:bldP spid="40983" grpId="0"/>
      <p:bldP spid="40984" grpId="0"/>
      <p:bldP spid="40985" grpId="0"/>
      <p:bldP spid="40986" grpId="0"/>
      <p:bldP spid="40987" grpId="0"/>
      <p:bldP spid="40989" grpId="0"/>
      <p:bldP spid="40990" grpId="0"/>
      <p:bldP spid="40991" grpId="0"/>
      <p:bldP spid="4099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视图可串行化判定示例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85800" y="3376613"/>
            <a:ext cx="1509713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762000" y="26797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2590800" y="27114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685800" y="42910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write(A);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2362200" y="3744913"/>
            <a:ext cx="163353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write(A);</a:t>
            </a:r>
          </a:p>
        </p:txBody>
      </p:sp>
      <p:sp>
        <p:nvSpPr>
          <p:cNvPr id="100360" name="Line 8"/>
          <p:cNvSpPr>
            <a:spLocks noChangeShapeType="1"/>
          </p:cNvSpPr>
          <p:nvPr/>
        </p:nvSpPr>
        <p:spPr bwMode="auto">
          <a:xfrm>
            <a:off x="228600" y="3276600"/>
            <a:ext cx="3733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1" name="Line 9"/>
          <p:cNvSpPr>
            <a:spLocks noChangeShapeType="1"/>
          </p:cNvSpPr>
          <p:nvPr/>
        </p:nvSpPr>
        <p:spPr bwMode="auto">
          <a:xfrm>
            <a:off x="2286000" y="2743200"/>
            <a:ext cx="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2" name="Oval 10"/>
          <p:cNvSpPr>
            <a:spLocks noChangeArrowheads="1"/>
          </p:cNvSpPr>
          <p:nvPr/>
        </p:nvSpPr>
        <p:spPr bwMode="auto">
          <a:xfrm>
            <a:off x="6477000" y="2057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6553200" y="2209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0364" name="Oval 12"/>
          <p:cNvSpPr>
            <a:spLocks noChangeArrowheads="1"/>
          </p:cNvSpPr>
          <p:nvPr/>
        </p:nvSpPr>
        <p:spPr bwMode="auto">
          <a:xfrm>
            <a:off x="7543800" y="3352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5" name="Text Box 13"/>
          <p:cNvSpPr txBox="1">
            <a:spLocks noChangeArrowheads="1"/>
          </p:cNvSpPr>
          <p:nvPr/>
        </p:nvSpPr>
        <p:spPr bwMode="auto">
          <a:xfrm>
            <a:off x="7620000" y="3505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en-US" altLang="zh-CN" sz="3600">
              <a:latin typeface="Times New Roman" pitchFamily="18" charset="0"/>
            </a:endParaRPr>
          </a:p>
        </p:txBody>
      </p:sp>
      <p:sp>
        <p:nvSpPr>
          <p:cNvPr id="100366" name="Oval 15"/>
          <p:cNvSpPr>
            <a:spLocks noChangeArrowheads="1"/>
          </p:cNvSpPr>
          <p:nvPr/>
        </p:nvSpPr>
        <p:spPr bwMode="auto">
          <a:xfrm>
            <a:off x="5334000" y="3352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7" name="Text Box 16"/>
          <p:cNvSpPr txBox="1">
            <a:spLocks noChangeArrowheads="1"/>
          </p:cNvSpPr>
          <p:nvPr/>
        </p:nvSpPr>
        <p:spPr bwMode="auto">
          <a:xfrm>
            <a:off x="5410200" y="3505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0368" name="Oval 17"/>
          <p:cNvSpPr>
            <a:spLocks noChangeArrowheads="1"/>
          </p:cNvSpPr>
          <p:nvPr/>
        </p:nvSpPr>
        <p:spPr bwMode="auto">
          <a:xfrm>
            <a:off x="6553200" y="4495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9" name="Text Box 18"/>
          <p:cNvSpPr txBox="1">
            <a:spLocks noChangeArrowheads="1"/>
          </p:cNvSpPr>
          <p:nvPr/>
        </p:nvSpPr>
        <p:spPr bwMode="auto">
          <a:xfrm>
            <a:off x="6629400" y="4648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973763" y="2832100"/>
            <a:ext cx="685800" cy="609600"/>
            <a:chOff x="3792" y="1824"/>
            <a:chExt cx="432" cy="384"/>
          </a:xfrm>
        </p:grpSpPr>
        <p:sp>
          <p:nvSpPr>
            <p:cNvPr id="100380" name="Line 19"/>
            <p:cNvSpPr>
              <a:spLocks noChangeShapeType="1"/>
            </p:cNvSpPr>
            <p:nvPr/>
          </p:nvSpPr>
          <p:spPr bwMode="auto">
            <a:xfrm flipH="1">
              <a:off x="3840" y="1824"/>
              <a:ext cx="384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1" name="Text Box 20"/>
            <p:cNvSpPr txBox="1">
              <a:spLocks noChangeArrowheads="1"/>
            </p:cNvSpPr>
            <p:nvPr/>
          </p:nvSpPr>
          <p:spPr bwMode="auto">
            <a:xfrm>
              <a:off x="3792" y="1824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400800" y="2971800"/>
            <a:ext cx="533400" cy="1524000"/>
            <a:chOff x="4032" y="1872"/>
            <a:chExt cx="336" cy="960"/>
          </a:xfrm>
        </p:grpSpPr>
        <p:sp>
          <p:nvSpPr>
            <p:cNvPr id="100378" name="Freeform 22"/>
            <p:cNvSpPr>
              <a:spLocks/>
            </p:cNvSpPr>
            <p:nvPr/>
          </p:nvSpPr>
          <p:spPr bwMode="auto">
            <a:xfrm>
              <a:off x="4264" y="1872"/>
              <a:ext cx="104" cy="960"/>
            </a:xfrm>
            <a:custGeom>
              <a:avLst/>
              <a:gdLst>
                <a:gd name="T0" fmla="*/ 5 w 152"/>
                <a:gd name="T1" fmla="*/ 0 h 912"/>
                <a:gd name="T2" fmla="*/ 1 w 152"/>
                <a:gd name="T3" fmla="*/ 327 h 912"/>
                <a:gd name="T4" fmla="*/ 1 w 152"/>
                <a:gd name="T5" fmla="*/ 718 h 912"/>
                <a:gd name="T6" fmla="*/ 5 w 152"/>
                <a:gd name="T7" fmla="*/ 913 h 912"/>
                <a:gd name="T8" fmla="*/ 16 w 152"/>
                <a:gd name="T9" fmla="*/ 1241 h 9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2"/>
                <a:gd name="T16" fmla="*/ 0 h 912"/>
                <a:gd name="T17" fmla="*/ 152 w 152"/>
                <a:gd name="T18" fmla="*/ 912 h 9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2" h="912">
                  <a:moveTo>
                    <a:pt x="56" y="0"/>
                  </a:moveTo>
                  <a:cubicBezTo>
                    <a:pt x="36" y="76"/>
                    <a:pt x="16" y="152"/>
                    <a:pt x="8" y="240"/>
                  </a:cubicBezTo>
                  <a:cubicBezTo>
                    <a:pt x="0" y="328"/>
                    <a:pt x="0" y="456"/>
                    <a:pt x="8" y="528"/>
                  </a:cubicBezTo>
                  <a:cubicBezTo>
                    <a:pt x="16" y="600"/>
                    <a:pt x="32" y="608"/>
                    <a:pt x="56" y="672"/>
                  </a:cubicBezTo>
                  <a:cubicBezTo>
                    <a:pt x="80" y="736"/>
                    <a:pt x="116" y="824"/>
                    <a:pt x="152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9" name="Text Box 23"/>
            <p:cNvSpPr txBox="1">
              <a:spLocks noChangeArrowheads="1"/>
            </p:cNvSpPr>
            <p:nvPr/>
          </p:nvSpPr>
          <p:spPr bwMode="auto">
            <a:xfrm>
              <a:off x="4032" y="2271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010400" y="2971800"/>
            <a:ext cx="609600" cy="1524000"/>
            <a:chOff x="4416" y="1872"/>
            <a:chExt cx="384" cy="960"/>
          </a:xfrm>
        </p:grpSpPr>
        <p:sp>
          <p:nvSpPr>
            <p:cNvPr id="100376" name="Freeform 21"/>
            <p:cNvSpPr>
              <a:spLocks/>
            </p:cNvSpPr>
            <p:nvPr/>
          </p:nvSpPr>
          <p:spPr bwMode="auto">
            <a:xfrm>
              <a:off x="4416" y="1872"/>
              <a:ext cx="144" cy="960"/>
            </a:xfrm>
            <a:custGeom>
              <a:avLst/>
              <a:gdLst>
                <a:gd name="T0" fmla="*/ 0 w 144"/>
                <a:gd name="T1" fmla="*/ 0 h 960"/>
                <a:gd name="T2" fmla="*/ 96 w 144"/>
                <a:gd name="T3" fmla="*/ 240 h 960"/>
                <a:gd name="T4" fmla="*/ 144 w 144"/>
                <a:gd name="T5" fmla="*/ 480 h 960"/>
                <a:gd name="T6" fmla="*/ 96 w 144"/>
                <a:gd name="T7" fmla="*/ 768 h 960"/>
                <a:gd name="T8" fmla="*/ 48 w 144"/>
                <a:gd name="T9" fmla="*/ 960 h 9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960"/>
                <a:gd name="T17" fmla="*/ 144 w 144"/>
                <a:gd name="T18" fmla="*/ 960 h 9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960">
                  <a:moveTo>
                    <a:pt x="0" y="0"/>
                  </a:moveTo>
                  <a:cubicBezTo>
                    <a:pt x="36" y="80"/>
                    <a:pt x="72" y="160"/>
                    <a:pt x="96" y="240"/>
                  </a:cubicBezTo>
                  <a:cubicBezTo>
                    <a:pt x="120" y="320"/>
                    <a:pt x="144" y="392"/>
                    <a:pt x="144" y="480"/>
                  </a:cubicBezTo>
                  <a:cubicBezTo>
                    <a:pt x="144" y="568"/>
                    <a:pt x="112" y="688"/>
                    <a:pt x="96" y="768"/>
                  </a:cubicBezTo>
                  <a:cubicBezTo>
                    <a:pt x="80" y="848"/>
                    <a:pt x="64" y="904"/>
                    <a:pt x="48" y="9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7" name="Text Box 24"/>
            <p:cNvSpPr txBox="1">
              <a:spLocks noChangeArrowheads="1"/>
            </p:cNvSpPr>
            <p:nvPr/>
          </p:nvSpPr>
          <p:spPr bwMode="auto">
            <a:xfrm>
              <a:off x="4512" y="2271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7239000" y="2819400"/>
            <a:ext cx="533400" cy="685800"/>
            <a:chOff x="4560" y="1776"/>
            <a:chExt cx="336" cy="432"/>
          </a:xfrm>
        </p:grpSpPr>
        <p:sp>
          <p:nvSpPr>
            <p:cNvPr id="100374" name="Line 14"/>
            <p:cNvSpPr>
              <a:spLocks noChangeShapeType="1"/>
            </p:cNvSpPr>
            <p:nvPr/>
          </p:nvSpPr>
          <p:spPr bwMode="auto">
            <a:xfrm>
              <a:off x="4560" y="1824"/>
              <a:ext cx="288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5" name="Text Box 25"/>
            <p:cNvSpPr txBox="1">
              <a:spLocks noChangeArrowheads="1"/>
            </p:cNvSpPr>
            <p:nvPr/>
          </p:nvSpPr>
          <p:spPr bwMode="auto">
            <a:xfrm>
              <a:off x="4608" y="1776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9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  <p:bldP spid="41990" grpId="0"/>
      <p:bldP spid="41991" grpId="0"/>
      <p:bldP spid="41991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视图可串行化判定示例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52400" y="3135313"/>
            <a:ext cx="146685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600" y="24384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05000" y="247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38973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752600" y="3516313"/>
            <a:ext cx="159543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152400" y="30353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1752600" y="2501900"/>
            <a:ext cx="0" cy="2070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200400" y="2506663"/>
            <a:ext cx="0" cy="2065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200400" y="4267200"/>
            <a:ext cx="15160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200400" y="247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477000" y="2057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553200" y="2209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477000" y="3276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6553200" y="3429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6477000" y="4495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553200" y="4648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5029200" y="3200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5105400" y="3352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grpSp>
        <p:nvGrpSpPr>
          <p:cNvPr id="22" name="Group 33"/>
          <p:cNvGrpSpPr>
            <a:grpSpLocks/>
          </p:cNvGrpSpPr>
          <p:nvPr/>
        </p:nvGrpSpPr>
        <p:grpSpPr bwMode="auto">
          <a:xfrm>
            <a:off x="5715000" y="2667000"/>
            <a:ext cx="838200" cy="609600"/>
            <a:chOff x="3600" y="1680"/>
            <a:chExt cx="528" cy="384"/>
          </a:xfrm>
        </p:grpSpPr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H="1">
              <a:off x="3600" y="1728"/>
              <a:ext cx="528" cy="3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3600" y="1680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7924800" y="3276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8001000" y="3429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en-US" altLang="zh-CN" sz="3600">
              <a:latin typeface="Times New Roman" pitchFamily="18" charset="0"/>
            </a:endParaRPr>
          </a:p>
        </p:txBody>
      </p:sp>
      <p:grpSp>
        <p:nvGrpSpPr>
          <p:cNvPr id="27" name="Group 37"/>
          <p:cNvGrpSpPr>
            <a:grpSpLocks/>
          </p:cNvGrpSpPr>
          <p:nvPr/>
        </p:nvGrpSpPr>
        <p:grpSpPr bwMode="auto">
          <a:xfrm>
            <a:off x="7391400" y="4114800"/>
            <a:ext cx="762000" cy="762000"/>
            <a:chOff x="4656" y="2592"/>
            <a:chExt cx="480" cy="480"/>
          </a:xfrm>
        </p:grpSpPr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H="1">
              <a:off x="4656" y="2592"/>
              <a:ext cx="480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4752" y="2799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30" name="Group 35"/>
          <p:cNvGrpSpPr>
            <a:grpSpLocks/>
          </p:cNvGrpSpPr>
          <p:nvPr/>
        </p:nvGrpSpPr>
        <p:grpSpPr bwMode="auto">
          <a:xfrm>
            <a:off x="6934200" y="2919413"/>
            <a:ext cx="457200" cy="433387"/>
            <a:chOff x="4368" y="1839"/>
            <a:chExt cx="288" cy="273"/>
          </a:xfrm>
        </p:grpSpPr>
        <p:sp>
          <p:nvSpPr>
            <p:cNvPr id="31" name="Line 19"/>
            <p:cNvSpPr>
              <a:spLocks noChangeShapeType="1"/>
            </p:cNvSpPr>
            <p:nvPr/>
          </p:nvSpPr>
          <p:spPr bwMode="auto">
            <a:xfrm>
              <a:off x="4368" y="187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Text Box 29"/>
            <p:cNvSpPr txBox="1">
              <a:spLocks noChangeArrowheads="1"/>
            </p:cNvSpPr>
            <p:nvPr/>
          </p:nvSpPr>
          <p:spPr bwMode="auto">
            <a:xfrm>
              <a:off x="4368" y="1839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33" name="Group 36"/>
          <p:cNvGrpSpPr>
            <a:grpSpLocks/>
          </p:cNvGrpSpPr>
          <p:nvPr/>
        </p:nvGrpSpPr>
        <p:grpSpPr bwMode="auto">
          <a:xfrm>
            <a:off x="6934200" y="4138613"/>
            <a:ext cx="457200" cy="433387"/>
            <a:chOff x="4368" y="2607"/>
            <a:chExt cx="288" cy="273"/>
          </a:xfrm>
        </p:grpSpPr>
        <p:sp>
          <p:nvSpPr>
            <p:cNvPr id="34" name="Line 27"/>
            <p:cNvSpPr>
              <a:spLocks noChangeShapeType="1"/>
            </p:cNvSpPr>
            <p:nvPr/>
          </p:nvSpPr>
          <p:spPr bwMode="auto">
            <a:xfrm>
              <a:off x="4368" y="2640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368" y="2607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36" name="Group 34"/>
          <p:cNvGrpSpPr>
            <a:grpSpLocks/>
          </p:cNvGrpSpPr>
          <p:nvPr/>
        </p:nvGrpSpPr>
        <p:grpSpPr bwMode="auto">
          <a:xfrm>
            <a:off x="5943600" y="2895600"/>
            <a:ext cx="838200" cy="1600200"/>
            <a:chOff x="3744" y="1824"/>
            <a:chExt cx="528" cy="1008"/>
          </a:xfrm>
        </p:grpSpPr>
        <p:sp>
          <p:nvSpPr>
            <p:cNvPr id="37" name="Text Box 31"/>
            <p:cNvSpPr txBox="1">
              <a:spLocks noChangeArrowheads="1"/>
            </p:cNvSpPr>
            <p:nvPr/>
          </p:nvSpPr>
          <p:spPr bwMode="auto">
            <a:xfrm>
              <a:off x="3744" y="2223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3968" y="1824"/>
              <a:ext cx="304" cy="1008"/>
            </a:xfrm>
            <a:custGeom>
              <a:avLst/>
              <a:gdLst>
                <a:gd name="T0" fmla="*/ 256 w 304"/>
                <a:gd name="T1" fmla="*/ 0 h 1008"/>
                <a:gd name="T2" fmla="*/ 112 w 304"/>
                <a:gd name="T3" fmla="*/ 192 h 1008"/>
                <a:gd name="T4" fmla="*/ 16 w 304"/>
                <a:gd name="T5" fmla="*/ 336 h 1008"/>
                <a:gd name="T6" fmla="*/ 16 w 304"/>
                <a:gd name="T7" fmla="*/ 624 h 1008"/>
                <a:gd name="T8" fmla="*/ 64 w 304"/>
                <a:gd name="T9" fmla="*/ 816 h 1008"/>
                <a:gd name="T10" fmla="*/ 208 w 304"/>
                <a:gd name="T11" fmla="*/ 960 h 1008"/>
                <a:gd name="T12" fmla="*/ 304 w 304"/>
                <a:gd name="T13" fmla="*/ 1008 h 10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4"/>
                <a:gd name="T22" fmla="*/ 0 h 1008"/>
                <a:gd name="T23" fmla="*/ 304 w 304"/>
                <a:gd name="T24" fmla="*/ 1008 h 10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4" h="1008">
                  <a:moveTo>
                    <a:pt x="256" y="0"/>
                  </a:moveTo>
                  <a:cubicBezTo>
                    <a:pt x="204" y="68"/>
                    <a:pt x="152" y="136"/>
                    <a:pt x="112" y="192"/>
                  </a:cubicBezTo>
                  <a:cubicBezTo>
                    <a:pt x="72" y="248"/>
                    <a:pt x="32" y="264"/>
                    <a:pt x="16" y="336"/>
                  </a:cubicBezTo>
                  <a:cubicBezTo>
                    <a:pt x="0" y="408"/>
                    <a:pt x="8" y="544"/>
                    <a:pt x="16" y="624"/>
                  </a:cubicBezTo>
                  <a:cubicBezTo>
                    <a:pt x="24" y="704"/>
                    <a:pt x="32" y="760"/>
                    <a:pt x="64" y="816"/>
                  </a:cubicBezTo>
                  <a:cubicBezTo>
                    <a:pt x="96" y="872"/>
                    <a:pt x="168" y="928"/>
                    <a:pt x="208" y="960"/>
                  </a:cubicBezTo>
                  <a:cubicBezTo>
                    <a:pt x="248" y="992"/>
                    <a:pt x="276" y="1000"/>
                    <a:pt x="304" y="100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4341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5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4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7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7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8" grpId="1"/>
      <p:bldP spid="12" grpId="0"/>
      <p:bldP spid="1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视图可串行化</a:t>
            </a:r>
            <a:r>
              <a:rPr lang="zh-CN" altLang="en-US" dirty="0" smtClean="0"/>
              <a:t>判定示例</a:t>
            </a:r>
            <a:endParaRPr lang="zh-CN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05680" y="3135313"/>
            <a:ext cx="146685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880" y="24384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805880" y="247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5680" y="42910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653480" y="3516313"/>
            <a:ext cx="153193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05680" y="3035300"/>
            <a:ext cx="4114800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1653480" y="2501900"/>
            <a:ext cx="0" cy="267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101280" y="2506663"/>
            <a:ext cx="0" cy="25987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101280" y="46720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101280" y="247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530280" y="2205038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T1</a:t>
            </a:r>
            <a:endParaRPr lang="zh-CN" altLang="en-US" sz="3600">
              <a:latin typeface="Times New Roman" pitchFamily="18" charset="0"/>
            </a:endParaRPr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6530280" y="34290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T2</a:t>
            </a:r>
            <a:endParaRPr lang="zh-CN" altLang="en-US" sz="3600">
              <a:latin typeface="Times New Roman" pitchFamily="18" charset="0"/>
            </a:endParaRPr>
          </a:p>
        </p:txBody>
      </p:sp>
      <p:sp>
        <p:nvSpPr>
          <p:cNvPr id="16" name="Oval 17"/>
          <p:cNvSpPr>
            <a:spLocks noChangeArrowheads="1"/>
          </p:cNvSpPr>
          <p:nvPr/>
        </p:nvSpPr>
        <p:spPr bwMode="auto">
          <a:xfrm>
            <a:off x="6590605" y="4675188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T3</a:t>
            </a:r>
            <a:endParaRPr lang="zh-CN" altLang="en-US" sz="3600">
              <a:latin typeface="Times New Roman" pitchFamily="18" charset="0"/>
            </a:endParaRPr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5082480" y="3375025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zh-CN" altLang="en-US" sz="3600" baseline="-10000">
              <a:latin typeface="Times New Roman" pitchFamily="18" charset="0"/>
            </a:endParaRPr>
          </a:p>
        </p:txBody>
      </p:sp>
      <p:grpSp>
        <p:nvGrpSpPr>
          <p:cNvPr id="18" name="Group 38"/>
          <p:cNvGrpSpPr>
            <a:grpSpLocks/>
          </p:cNvGrpSpPr>
          <p:nvPr/>
        </p:nvGrpSpPr>
        <p:grpSpPr bwMode="auto">
          <a:xfrm>
            <a:off x="5777805" y="2819400"/>
            <a:ext cx="838200" cy="609600"/>
            <a:chOff x="3600" y="1680"/>
            <a:chExt cx="528" cy="384"/>
          </a:xfrm>
        </p:grpSpPr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3600" y="1728"/>
              <a:ext cx="528" cy="3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3600" y="1680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7978080" y="34290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zh-CN" altLang="en-US" sz="3600" baseline="-10000">
              <a:latin typeface="Times New Roman" pitchFamily="18" charset="0"/>
            </a:endParaRPr>
          </a:p>
        </p:txBody>
      </p:sp>
      <p:grpSp>
        <p:nvGrpSpPr>
          <p:cNvPr id="22" name="Group 43"/>
          <p:cNvGrpSpPr>
            <a:grpSpLocks/>
          </p:cNvGrpSpPr>
          <p:nvPr/>
        </p:nvGrpSpPr>
        <p:grpSpPr bwMode="auto">
          <a:xfrm>
            <a:off x="7444680" y="4267200"/>
            <a:ext cx="762000" cy="762000"/>
            <a:chOff x="4656" y="2592"/>
            <a:chExt cx="480" cy="480"/>
          </a:xfrm>
        </p:grpSpPr>
        <p:sp>
          <p:nvSpPr>
            <p:cNvPr id="23" name="Line 26"/>
            <p:cNvSpPr>
              <a:spLocks noChangeShapeType="1"/>
            </p:cNvSpPr>
            <p:nvPr/>
          </p:nvSpPr>
          <p:spPr bwMode="auto">
            <a:xfrm flipH="1">
              <a:off x="4656" y="2592"/>
              <a:ext cx="480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4752" y="2799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25" name="Group 41"/>
          <p:cNvGrpSpPr>
            <a:grpSpLocks/>
          </p:cNvGrpSpPr>
          <p:nvPr/>
        </p:nvGrpSpPr>
        <p:grpSpPr bwMode="auto">
          <a:xfrm>
            <a:off x="6987480" y="3071813"/>
            <a:ext cx="457200" cy="384175"/>
            <a:chOff x="4368" y="1839"/>
            <a:chExt cx="288" cy="242"/>
          </a:xfrm>
        </p:grpSpPr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4416" y="187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4368" y="1839"/>
              <a:ext cx="28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>
                  <a:latin typeface="Times New Roman" pitchFamily="18" charset="0"/>
                </a:rPr>
                <a:t>0</a:t>
              </a:r>
              <a:endParaRPr lang="zh-CN" altLang="en-US" sz="2800">
                <a:latin typeface="Times New Roman" pitchFamily="18" charset="0"/>
              </a:endParaRP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>
            <a:off x="6987480" y="4291013"/>
            <a:ext cx="457200" cy="433387"/>
            <a:chOff x="4368" y="2607"/>
            <a:chExt cx="288" cy="273"/>
          </a:xfrm>
        </p:grpSpPr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4368" y="2640"/>
              <a:ext cx="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4368" y="2607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31" name="Group 39"/>
          <p:cNvGrpSpPr>
            <a:grpSpLocks/>
          </p:cNvGrpSpPr>
          <p:nvPr/>
        </p:nvGrpSpPr>
        <p:grpSpPr bwMode="auto">
          <a:xfrm>
            <a:off x="5920680" y="2997200"/>
            <a:ext cx="762000" cy="1828800"/>
            <a:chOff x="3696" y="1776"/>
            <a:chExt cx="480" cy="1152"/>
          </a:xfrm>
        </p:grpSpPr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3696" y="2223"/>
              <a:ext cx="28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>
                  <a:latin typeface="Times New Roman" pitchFamily="18" charset="0"/>
                </a:rPr>
                <a:t>0</a:t>
              </a:r>
              <a:endParaRPr lang="zh-CN" altLang="en-US" sz="2800">
                <a:latin typeface="Times New Roman" pitchFamily="18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936" y="1776"/>
              <a:ext cx="240" cy="1152"/>
            </a:xfrm>
            <a:custGeom>
              <a:avLst/>
              <a:gdLst>
                <a:gd name="T0" fmla="*/ 62 w 304"/>
                <a:gd name="T1" fmla="*/ 0 h 1008"/>
                <a:gd name="T2" fmla="*/ 27 w 304"/>
                <a:gd name="T3" fmla="*/ 427 h 1008"/>
                <a:gd name="T4" fmla="*/ 4 w 304"/>
                <a:gd name="T5" fmla="*/ 750 h 1008"/>
                <a:gd name="T6" fmla="*/ 4 w 304"/>
                <a:gd name="T7" fmla="*/ 1390 h 1008"/>
                <a:gd name="T8" fmla="*/ 16 w 304"/>
                <a:gd name="T9" fmla="*/ 1818 h 1008"/>
                <a:gd name="T10" fmla="*/ 51 w 304"/>
                <a:gd name="T11" fmla="*/ 2139 h 1008"/>
                <a:gd name="T12" fmla="*/ 73 w 304"/>
                <a:gd name="T13" fmla="*/ 2247 h 10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4"/>
                <a:gd name="T22" fmla="*/ 0 h 1008"/>
                <a:gd name="T23" fmla="*/ 304 w 304"/>
                <a:gd name="T24" fmla="*/ 1008 h 10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4" h="1008">
                  <a:moveTo>
                    <a:pt x="256" y="0"/>
                  </a:moveTo>
                  <a:cubicBezTo>
                    <a:pt x="204" y="68"/>
                    <a:pt x="152" y="136"/>
                    <a:pt x="112" y="192"/>
                  </a:cubicBezTo>
                  <a:cubicBezTo>
                    <a:pt x="72" y="248"/>
                    <a:pt x="32" y="264"/>
                    <a:pt x="16" y="336"/>
                  </a:cubicBezTo>
                  <a:cubicBezTo>
                    <a:pt x="0" y="408"/>
                    <a:pt x="8" y="544"/>
                    <a:pt x="16" y="624"/>
                  </a:cubicBezTo>
                  <a:cubicBezTo>
                    <a:pt x="24" y="704"/>
                    <a:pt x="32" y="760"/>
                    <a:pt x="64" y="816"/>
                  </a:cubicBezTo>
                  <a:cubicBezTo>
                    <a:pt x="96" y="872"/>
                    <a:pt x="168" y="928"/>
                    <a:pt x="208" y="960"/>
                  </a:cubicBezTo>
                  <a:cubicBezTo>
                    <a:pt x="248" y="992"/>
                    <a:pt x="276" y="1000"/>
                    <a:pt x="304" y="100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3101280" y="3910013"/>
            <a:ext cx="137953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grpSp>
        <p:nvGrpSpPr>
          <p:cNvPr id="35" name="Group 40"/>
          <p:cNvGrpSpPr>
            <a:grpSpLocks/>
          </p:cNvGrpSpPr>
          <p:nvPr/>
        </p:nvGrpSpPr>
        <p:grpSpPr bwMode="auto">
          <a:xfrm>
            <a:off x="6454080" y="3048000"/>
            <a:ext cx="457200" cy="384175"/>
            <a:chOff x="4032" y="1824"/>
            <a:chExt cx="288" cy="242"/>
          </a:xfrm>
        </p:grpSpPr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264" y="1872"/>
              <a:ext cx="56" cy="192"/>
            </a:xfrm>
            <a:custGeom>
              <a:avLst/>
              <a:gdLst>
                <a:gd name="T0" fmla="*/ 56 w 56"/>
                <a:gd name="T1" fmla="*/ 0 h 192"/>
                <a:gd name="T2" fmla="*/ 8 w 56"/>
                <a:gd name="T3" fmla="*/ 48 h 192"/>
                <a:gd name="T4" fmla="*/ 8 w 56"/>
                <a:gd name="T5" fmla="*/ 144 h 192"/>
                <a:gd name="T6" fmla="*/ 56 w 56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192"/>
                <a:gd name="T14" fmla="*/ 56 w 56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192">
                  <a:moveTo>
                    <a:pt x="56" y="0"/>
                  </a:moveTo>
                  <a:cubicBezTo>
                    <a:pt x="36" y="12"/>
                    <a:pt x="16" y="24"/>
                    <a:pt x="8" y="48"/>
                  </a:cubicBezTo>
                  <a:cubicBezTo>
                    <a:pt x="0" y="72"/>
                    <a:pt x="0" y="120"/>
                    <a:pt x="8" y="144"/>
                  </a:cubicBezTo>
                  <a:cubicBezTo>
                    <a:pt x="16" y="168"/>
                    <a:pt x="36" y="180"/>
                    <a:pt x="56" y="19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4032" y="1824"/>
              <a:ext cx="28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>
                  <a:latin typeface="Times New Roman" pitchFamily="18" charset="0"/>
                </a:rPr>
                <a:t>1</a:t>
              </a:r>
              <a:endParaRPr lang="zh-CN" altLang="en-US" sz="2800">
                <a:latin typeface="Times New Roman" pitchFamily="18" charset="0"/>
              </a:endParaRPr>
            </a:p>
          </p:txBody>
        </p:sp>
      </p:grpSp>
      <p:grpSp>
        <p:nvGrpSpPr>
          <p:cNvPr id="38" name="Group 44"/>
          <p:cNvGrpSpPr>
            <a:grpSpLocks/>
          </p:cNvGrpSpPr>
          <p:nvPr/>
        </p:nvGrpSpPr>
        <p:grpSpPr bwMode="auto">
          <a:xfrm>
            <a:off x="7292280" y="2997200"/>
            <a:ext cx="762000" cy="1752600"/>
            <a:chOff x="4560" y="1824"/>
            <a:chExt cx="480" cy="1104"/>
          </a:xfrm>
        </p:grpSpPr>
        <p:sp>
          <p:nvSpPr>
            <p:cNvPr id="39" name="Text Box 36"/>
            <p:cNvSpPr txBox="1">
              <a:spLocks noChangeArrowheads="1"/>
            </p:cNvSpPr>
            <p:nvPr/>
          </p:nvSpPr>
          <p:spPr bwMode="auto">
            <a:xfrm>
              <a:off x="4752" y="2206"/>
              <a:ext cx="28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>
                  <a:latin typeface="Times New Roman" pitchFamily="18" charset="0"/>
                </a:rPr>
                <a:t>1</a:t>
              </a:r>
              <a:endParaRPr lang="zh-CN" altLang="en-US" sz="2800">
                <a:latin typeface="Times New Roman" pitchFamily="18" charset="0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560" y="1824"/>
              <a:ext cx="248" cy="1104"/>
            </a:xfrm>
            <a:custGeom>
              <a:avLst/>
              <a:gdLst>
                <a:gd name="T0" fmla="*/ 0 w 248"/>
                <a:gd name="T1" fmla="*/ 1104 h 1104"/>
                <a:gd name="T2" fmla="*/ 192 w 248"/>
                <a:gd name="T3" fmla="*/ 768 h 1104"/>
                <a:gd name="T4" fmla="*/ 240 w 248"/>
                <a:gd name="T5" fmla="*/ 432 h 1104"/>
                <a:gd name="T6" fmla="*/ 144 w 248"/>
                <a:gd name="T7" fmla="*/ 192 h 1104"/>
                <a:gd name="T8" fmla="*/ 0 w 24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"/>
                <a:gd name="T16" fmla="*/ 0 h 1104"/>
                <a:gd name="T17" fmla="*/ 248 w 24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" h="1104">
                  <a:moveTo>
                    <a:pt x="0" y="1104"/>
                  </a:moveTo>
                  <a:cubicBezTo>
                    <a:pt x="76" y="992"/>
                    <a:pt x="152" y="880"/>
                    <a:pt x="192" y="768"/>
                  </a:cubicBezTo>
                  <a:cubicBezTo>
                    <a:pt x="232" y="656"/>
                    <a:pt x="248" y="528"/>
                    <a:pt x="240" y="432"/>
                  </a:cubicBezTo>
                  <a:cubicBezTo>
                    <a:pt x="232" y="336"/>
                    <a:pt x="184" y="264"/>
                    <a:pt x="144" y="192"/>
                  </a:cubicBezTo>
                  <a:cubicBezTo>
                    <a:pt x="104" y="120"/>
                    <a:pt x="52" y="60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453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22222E-6 2.59259E-6 L 2.22222E-6 -0.07222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5.55556E-7 -1.48148E-6 L 5.55556E-7 -0.07222 " pathEditMode="relative" rAng="0" ptsTypes="AA">
                                      <p:cBhvr>
                                        <p:cTn id="21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33333E-6 -3.7037E-7 L -3.33333E-6 -0.07222 " pathEditMode="relative" rAng="0" ptsTypes="AA">
                                      <p:cBhvr>
                                        <p:cTn id="3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33333E-6 -2.96296E-6 L -3.33333E-6 -0.07222 " pathEditMode="relative" rAng="0" ptsTypes="AA">
                                      <p:cBhvr>
                                        <p:cTn id="55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5.55556E-7 -1.48148E-6 L 5.55556E-7 -0.07222 " pathEditMode="relative" rAng="0" ptsTypes="AA">
                                      <p:cBhvr>
                                        <p:cTn id="7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7778E-6 4.07407E-6 L -2.77778E-6 -0.07223 " pathEditMode="relative" rAng="0" ptsTypes="AA">
                                      <p:cBhvr>
                                        <p:cTn id="89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33333E-6 -2.96296E-6 L -3.33333E-6 -0.07222 " pathEditMode="relative" rAng="0" ptsTypes="AA">
                                      <p:cBhvr>
                                        <p:cTn id="102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7778E-6 4.07407E-6 L -2.77778E-6 -0.07223 " pathEditMode="relative" rAng="0" ptsTypes="AA">
                                      <p:cBhvr>
                                        <p:cTn id="119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8" grpId="0"/>
      <p:bldP spid="8" grpId="1"/>
      <p:bldP spid="12" grpId="0"/>
      <p:bldP spid="12" grpId="1"/>
      <p:bldP spid="3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视图可串行化判定示例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6477000" y="14127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553200" y="15651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477000" y="26319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553200" y="27843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477000" y="38511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553200" y="40035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7010400" y="2327176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029200" y="25557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105400" y="27081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715000" y="2098576"/>
            <a:ext cx="838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715000" y="2022376"/>
            <a:ext cx="4572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7924800" y="26319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8001000" y="27843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en-US" altLang="zh-CN" sz="3600">
              <a:latin typeface="Times New Roman" pitchFamily="18" charset="0"/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>
            <a:off x="7391400" y="3470176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6934200" y="3546376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543800" y="3798789"/>
            <a:ext cx="457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6934200" y="2274789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0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6934200" y="3493989"/>
            <a:ext cx="457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867400" y="2884389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0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6248400" y="2174776"/>
            <a:ext cx="381000" cy="1828800"/>
          </a:xfrm>
          <a:custGeom>
            <a:avLst/>
            <a:gdLst>
              <a:gd name="T0" fmla="*/ 2147483647 w 304"/>
              <a:gd name="T1" fmla="*/ 0 h 1008"/>
              <a:gd name="T2" fmla="*/ 2147483647 w 304"/>
              <a:gd name="T3" fmla="*/ 2147483647 h 1008"/>
              <a:gd name="T4" fmla="*/ 2147483647 w 304"/>
              <a:gd name="T5" fmla="*/ 2147483647 h 1008"/>
              <a:gd name="T6" fmla="*/ 2147483647 w 304"/>
              <a:gd name="T7" fmla="*/ 2147483647 h 1008"/>
              <a:gd name="T8" fmla="*/ 2147483647 w 304"/>
              <a:gd name="T9" fmla="*/ 2147483647 h 1008"/>
              <a:gd name="T10" fmla="*/ 2147483647 w 304"/>
              <a:gd name="T11" fmla="*/ 2147483647 h 1008"/>
              <a:gd name="T12" fmla="*/ 2147483647 w 304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4"/>
              <a:gd name="T22" fmla="*/ 0 h 1008"/>
              <a:gd name="T23" fmla="*/ 304 w 304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4" h="1008">
                <a:moveTo>
                  <a:pt x="256" y="0"/>
                </a:moveTo>
                <a:cubicBezTo>
                  <a:pt x="204" y="68"/>
                  <a:pt x="152" y="136"/>
                  <a:pt x="112" y="192"/>
                </a:cubicBezTo>
                <a:cubicBezTo>
                  <a:pt x="72" y="248"/>
                  <a:pt x="32" y="264"/>
                  <a:pt x="16" y="336"/>
                </a:cubicBezTo>
                <a:cubicBezTo>
                  <a:pt x="0" y="408"/>
                  <a:pt x="8" y="544"/>
                  <a:pt x="16" y="624"/>
                </a:cubicBezTo>
                <a:cubicBezTo>
                  <a:pt x="24" y="704"/>
                  <a:pt x="32" y="760"/>
                  <a:pt x="64" y="816"/>
                </a:cubicBezTo>
                <a:cubicBezTo>
                  <a:pt x="96" y="872"/>
                  <a:pt x="168" y="928"/>
                  <a:pt x="208" y="960"/>
                </a:cubicBezTo>
                <a:cubicBezTo>
                  <a:pt x="248" y="992"/>
                  <a:pt x="276" y="1000"/>
                  <a:pt x="304" y="100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7543800" y="2857401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1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7239000" y="2250976"/>
            <a:ext cx="393700" cy="1752600"/>
          </a:xfrm>
          <a:custGeom>
            <a:avLst/>
            <a:gdLst>
              <a:gd name="T0" fmla="*/ 0 w 248"/>
              <a:gd name="T1" fmla="*/ 2147483647 h 1104"/>
              <a:gd name="T2" fmla="*/ 2147483647 w 248"/>
              <a:gd name="T3" fmla="*/ 2147483647 h 1104"/>
              <a:gd name="T4" fmla="*/ 2147483647 w 248"/>
              <a:gd name="T5" fmla="*/ 2147483647 h 1104"/>
              <a:gd name="T6" fmla="*/ 2147483647 w 248"/>
              <a:gd name="T7" fmla="*/ 2147483647 h 1104"/>
              <a:gd name="T8" fmla="*/ 0 w 24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104"/>
              <a:gd name="T17" fmla="*/ 248 w 24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104">
                <a:moveTo>
                  <a:pt x="0" y="1104"/>
                </a:moveTo>
                <a:cubicBezTo>
                  <a:pt x="76" y="992"/>
                  <a:pt x="152" y="880"/>
                  <a:pt x="192" y="768"/>
                </a:cubicBezTo>
                <a:cubicBezTo>
                  <a:pt x="232" y="656"/>
                  <a:pt x="248" y="528"/>
                  <a:pt x="240" y="432"/>
                </a:cubicBezTo>
                <a:cubicBezTo>
                  <a:pt x="232" y="336"/>
                  <a:pt x="184" y="264"/>
                  <a:pt x="144" y="192"/>
                </a:cubicBezTo>
                <a:cubicBezTo>
                  <a:pt x="104" y="120"/>
                  <a:pt x="52" y="6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1981200" y="14127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2057400" y="15651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1981200" y="26319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2057400" y="27843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1981200" y="38511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2057400" y="40035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2514600" y="2327176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533400" y="25557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609600" y="27081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 flipH="1">
            <a:off x="1219200" y="2098576"/>
            <a:ext cx="838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1219200" y="2022376"/>
            <a:ext cx="4572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3429000" y="2631976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3505200" y="2784376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en-US" altLang="zh-CN" sz="3600">
              <a:latin typeface="Times New Roman" pitchFamily="18" charset="0"/>
            </a:endParaRPr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 flipH="1">
            <a:off x="2895600" y="3470176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2438400" y="3546376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3048000" y="3798789"/>
            <a:ext cx="457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2438400" y="2274789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0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43" name="Text Box 42"/>
          <p:cNvSpPr txBox="1">
            <a:spLocks noChangeArrowheads="1"/>
          </p:cNvSpPr>
          <p:nvPr/>
        </p:nvSpPr>
        <p:spPr bwMode="auto">
          <a:xfrm>
            <a:off x="2438400" y="3493989"/>
            <a:ext cx="457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44" name="Text Box 43"/>
          <p:cNvSpPr txBox="1">
            <a:spLocks noChangeArrowheads="1"/>
          </p:cNvSpPr>
          <p:nvPr/>
        </p:nvSpPr>
        <p:spPr bwMode="auto">
          <a:xfrm>
            <a:off x="1371600" y="2884389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0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auto">
          <a:xfrm>
            <a:off x="1752600" y="2174776"/>
            <a:ext cx="381000" cy="1828800"/>
          </a:xfrm>
          <a:custGeom>
            <a:avLst/>
            <a:gdLst>
              <a:gd name="T0" fmla="*/ 2147483647 w 304"/>
              <a:gd name="T1" fmla="*/ 0 h 1008"/>
              <a:gd name="T2" fmla="*/ 2147483647 w 304"/>
              <a:gd name="T3" fmla="*/ 2147483647 h 1008"/>
              <a:gd name="T4" fmla="*/ 2147483647 w 304"/>
              <a:gd name="T5" fmla="*/ 2147483647 h 1008"/>
              <a:gd name="T6" fmla="*/ 2147483647 w 304"/>
              <a:gd name="T7" fmla="*/ 2147483647 h 1008"/>
              <a:gd name="T8" fmla="*/ 2147483647 w 304"/>
              <a:gd name="T9" fmla="*/ 2147483647 h 1008"/>
              <a:gd name="T10" fmla="*/ 2147483647 w 304"/>
              <a:gd name="T11" fmla="*/ 2147483647 h 1008"/>
              <a:gd name="T12" fmla="*/ 2147483647 w 304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4"/>
              <a:gd name="T22" fmla="*/ 0 h 1008"/>
              <a:gd name="T23" fmla="*/ 304 w 304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4" h="1008">
                <a:moveTo>
                  <a:pt x="256" y="0"/>
                </a:moveTo>
                <a:cubicBezTo>
                  <a:pt x="204" y="68"/>
                  <a:pt x="152" y="136"/>
                  <a:pt x="112" y="192"/>
                </a:cubicBezTo>
                <a:cubicBezTo>
                  <a:pt x="72" y="248"/>
                  <a:pt x="32" y="264"/>
                  <a:pt x="16" y="336"/>
                </a:cubicBezTo>
                <a:cubicBezTo>
                  <a:pt x="0" y="408"/>
                  <a:pt x="8" y="544"/>
                  <a:pt x="16" y="624"/>
                </a:cubicBezTo>
                <a:cubicBezTo>
                  <a:pt x="24" y="704"/>
                  <a:pt x="32" y="760"/>
                  <a:pt x="64" y="816"/>
                </a:cubicBezTo>
                <a:cubicBezTo>
                  <a:pt x="96" y="872"/>
                  <a:pt x="168" y="928"/>
                  <a:pt x="208" y="960"/>
                </a:cubicBezTo>
                <a:cubicBezTo>
                  <a:pt x="248" y="992"/>
                  <a:pt x="276" y="1000"/>
                  <a:pt x="304" y="100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Freeform 45"/>
          <p:cNvSpPr>
            <a:spLocks/>
          </p:cNvSpPr>
          <p:nvPr/>
        </p:nvSpPr>
        <p:spPr bwMode="auto">
          <a:xfrm>
            <a:off x="2273300" y="2327176"/>
            <a:ext cx="88900" cy="304800"/>
          </a:xfrm>
          <a:custGeom>
            <a:avLst/>
            <a:gdLst>
              <a:gd name="T0" fmla="*/ 2147483647 w 56"/>
              <a:gd name="T1" fmla="*/ 0 h 192"/>
              <a:gd name="T2" fmla="*/ 2147483647 w 56"/>
              <a:gd name="T3" fmla="*/ 2147483647 h 192"/>
              <a:gd name="T4" fmla="*/ 2147483647 w 56"/>
              <a:gd name="T5" fmla="*/ 2147483647 h 192"/>
              <a:gd name="T6" fmla="*/ 2147483647 w 5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56"/>
              <a:gd name="T13" fmla="*/ 0 h 192"/>
              <a:gd name="T14" fmla="*/ 56 w 5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" h="192">
                <a:moveTo>
                  <a:pt x="56" y="0"/>
                </a:moveTo>
                <a:cubicBezTo>
                  <a:pt x="36" y="12"/>
                  <a:pt x="16" y="24"/>
                  <a:pt x="8" y="48"/>
                </a:cubicBezTo>
                <a:cubicBezTo>
                  <a:pt x="0" y="72"/>
                  <a:pt x="0" y="120"/>
                  <a:pt x="8" y="144"/>
                </a:cubicBezTo>
                <a:cubicBezTo>
                  <a:pt x="16" y="168"/>
                  <a:pt x="36" y="180"/>
                  <a:pt x="56" y="19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Text Box 46"/>
          <p:cNvSpPr txBox="1">
            <a:spLocks noChangeArrowheads="1"/>
          </p:cNvSpPr>
          <p:nvPr/>
        </p:nvSpPr>
        <p:spPr bwMode="auto">
          <a:xfrm>
            <a:off x="1905000" y="2250976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1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1524000" y="4994176"/>
            <a:ext cx="601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latin typeface="华文新魏" pitchFamily="2" charset="-122"/>
                <a:ea typeface="华文新魏" pitchFamily="2" charset="-122"/>
              </a:rPr>
              <a:t>每个优先图包含标号大于1的边对中的一条</a:t>
            </a:r>
          </a:p>
        </p:txBody>
      </p:sp>
      <p:sp>
        <p:nvSpPr>
          <p:cNvPr id="49" name="Text Box 48"/>
          <p:cNvSpPr txBox="1">
            <a:spLocks noChangeArrowheads="1"/>
          </p:cNvSpPr>
          <p:nvPr/>
        </p:nvSpPr>
        <p:spPr bwMode="auto">
          <a:xfrm>
            <a:off x="228600" y="5908576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latin typeface="华文新魏" pitchFamily="2" charset="-122"/>
                <a:ea typeface="华文新魏" pitchFamily="2" charset="-122"/>
              </a:rPr>
              <a:t>判定准则：只要有一个优先图无环，则调度是视图可串行化的</a:t>
            </a:r>
          </a:p>
        </p:txBody>
      </p:sp>
    </p:spTree>
    <p:extLst>
      <p:ext uri="{BB962C8B-B14F-4D97-AF65-F5344CB8AC3E}">
        <p14:creationId xmlns:p14="http://schemas.microsoft.com/office/powerpoint/2010/main" val="3111462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dirty="0" smtClean="0"/>
              <a:t>可串行化但非视图可串行化的调度</a:t>
            </a:r>
          </a:p>
        </p:txBody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2642592" y="1553616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- 50</a:t>
            </a:r>
          </a:p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write(A);</a:t>
            </a:r>
          </a:p>
        </p:txBody>
      </p:sp>
      <p:sp>
        <p:nvSpPr>
          <p:cNvPr id="95236" name="Line 4"/>
          <p:cNvSpPr>
            <a:spLocks noChangeShapeType="1"/>
          </p:cNvSpPr>
          <p:nvPr/>
        </p:nvSpPr>
        <p:spPr bwMode="auto">
          <a:xfrm>
            <a:off x="1728192" y="1585365"/>
            <a:ext cx="5076056" cy="42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4395192" y="1269454"/>
            <a:ext cx="33338" cy="4845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2718792" y="1139279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T1</a:t>
            </a: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4547592" y="1171029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T2</a:t>
            </a:r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4471392" y="2564854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- 10</a:t>
            </a:r>
          </a:p>
          <a:p>
            <a:r>
              <a:rPr lang="en-US" altLang="zh-CN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2490192" y="3898354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+ 50</a:t>
            </a:r>
          </a:p>
          <a:p>
            <a:r>
              <a:rPr lang="en-US" altLang="zh-CN">
                <a:latin typeface="Times New Roman" pitchFamily="18" charset="0"/>
              </a:rPr>
              <a:t>write(B);</a:t>
            </a: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4471392" y="4977854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+ 10</a:t>
            </a:r>
          </a:p>
          <a:p>
            <a:r>
              <a:rPr lang="en-US" altLang="zh-CN">
                <a:latin typeface="Times New Roman" pitchFamily="18" charset="0"/>
              </a:rPr>
              <a:t>write(A);</a:t>
            </a:r>
          </a:p>
        </p:txBody>
      </p:sp>
    </p:spTree>
    <p:extLst>
      <p:ext uri="{BB962C8B-B14F-4D97-AF65-F5344CB8AC3E}">
        <p14:creationId xmlns:p14="http://schemas.microsoft.com/office/powerpoint/2010/main" val="806323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练习</a:t>
            </a:r>
          </a:p>
        </p:txBody>
      </p:sp>
      <p:graphicFrame>
        <p:nvGraphicFramePr>
          <p:cNvPr id="106807" name="Group 3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479287"/>
              </p:ext>
            </p:extLst>
          </p:nvPr>
        </p:nvGraphicFramePr>
        <p:xfrm>
          <a:off x="1403350" y="1975073"/>
          <a:ext cx="6408738" cy="4553712"/>
        </p:xfrm>
        <a:graphic>
          <a:graphicData uri="http://schemas.openxmlformats.org/drawingml/2006/table">
            <a:tbl>
              <a:tblPr/>
              <a:tblGrid>
                <a:gridCol w="9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时间</a:t>
                      </a:r>
                      <a:endParaRPr kumimoji="1" lang="zh-CN" altLang="en-US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T1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T2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T3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T4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read(A)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write(B)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write(A)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read(B)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read(B)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read(A)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write(C)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1" lang="en-US" altLang="zh-CN" sz="4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write(A)</a:t>
                      </a:r>
                      <a:endParaRPr kumimoji="1" lang="en-US" altLang="zh-CN" sz="4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4513" name="Rectangle 313"/>
          <p:cNvSpPr>
            <a:spLocks noChangeArrowheads="1"/>
          </p:cNvSpPr>
          <p:nvPr/>
        </p:nvSpPr>
        <p:spPr bwMode="auto">
          <a:xfrm>
            <a:off x="539750" y="1052736"/>
            <a:ext cx="828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给出该调度的优先图，该调度是冲突可串行化的吗？若是，给出该调度一个的等价的串行调度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平面事务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一层结构</a:t>
            </a:r>
            <a:r>
              <a:rPr lang="en-US" altLang="zh-CN" dirty="0" smtClean="0"/>
              <a:t>begin transaction</a:t>
            </a:r>
            <a:r>
              <a:rPr lang="en-US" altLang="zh-CN" dirty="0" smtClean="0">
                <a:latin typeface="Times New Roman"/>
              </a:rPr>
              <a:t>……</a:t>
            </a:r>
            <a:r>
              <a:rPr lang="en-US" altLang="zh-CN" dirty="0" smtClean="0"/>
              <a:t>commit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平面事务的缺点（不能部分回滚）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确定旅行路线</a:t>
            </a:r>
          </a:p>
          <a:p>
            <a:pPr lvl="1" eaLnBrk="1" hangingPunct="1">
              <a:lnSpc>
                <a:spcPct val="150000"/>
              </a:lnSpc>
              <a:defRPr/>
            </a:pPr>
            <a:endParaRPr lang="zh-CN" altLang="en-US" dirty="0" smtClean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批量更新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	如银行结算利息，可以把更新每个帐号作为一个事务，也可以把更新所有帐号作为一个事务</a:t>
            </a:r>
          </a:p>
        </p:txBody>
      </p:sp>
      <p:grpSp>
        <p:nvGrpSpPr>
          <p:cNvPr id="105476" name="Group 4"/>
          <p:cNvGrpSpPr>
            <a:grpSpLocks/>
          </p:cNvGrpSpPr>
          <p:nvPr/>
        </p:nvGrpSpPr>
        <p:grpSpPr bwMode="auto">
          <a:xfrm>
            <a:off x="1548978" y="3068687"/>
            <a:ext cx="5975350" cy="1368425"/>
            <a:chOff x="884" y="2205"/>
            <a:chExt cx="3764" cy="862"/>
          </a:xfrm>
        </p:grpSpPr>
        <p:sp>
          <p:nvSpPr>
            <p:cNvPr id="164869" name="Rectangle 5"/>
            <p:cNvSpPr>
              <a:spLocks noChangeArrowheads="1"/>
            </p:cNvSpPr>
            <p:nvPr/>
          </p:nvSpPr>
          <p:spPr bwMode="auto">
            <a:xfrm>
              <a:off x="884" y="251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北京</a:t>
              </a:r>
            </a:p>
          </p:txBody>
        </p:sp>
        <p:sp>
          <p:nvSpPr>
            <p:cNvPr id="164870" name="Rectangle 6"/>
            <p:cNvSpPr>
              <a:spLocks noChangeArrowheads="1"/>
            </p:cNvSpPr>
            <p:nvPr/>
          </p:nvSpPr>
          <p:spPr bwMode="auto">
            <a:xfrm>
              <a:off x="2879" y="2205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郑州</a:t>
              </a:r>
            </a:p>
          </p:txBody>
        </p:sp>
        <p:sp>
          <p:nvSpPr>
            <p:cNvPr id="164871" name="Rectangle 7"/>
            <p:cNvSpPr>
              <a:spLocks noChangeArrowheads="1"/>
            </p:cNvSpPr>
            <p:nvPr/>
          </p:nvSpPr>
          <p:spPr bwMode="auto">
            <a:xfrm>
              <a:off x="4084" y="251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上海</a:t>
              </a:r>
            </a:p>
          </p:txBody>
        </p:sp>
        <p:sp>
          <p:nvSpPr>
            <p:cNvPr id="164872" name="Rectangle 8"/>
            <p:cNvSpPr>
              <a:spLocks noChangeArrowheads="1"/>
            </p:cNvSpPr>
            <p:nvPr/>
          </p:nvSpPr>
          <p:spPr bwMode="auto">
            <a:xfrm>
              <a:off x="1862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天津</a:t>
              </a:r>
            </a:p>
          </p:txBody>
        </p:sp>
        <p:sp>
          <p:nvSpPr>
            <p:cNvPr id="105481" name="AutoShape 9"/>
            <p:cNvSpPr>
              <a:spLocks noChangeArrowheads="1"/>
            </p:cNvSpPr>
            <p:nvPr/>
          </p:nvSpPr>
          <p:spPr bwMode="auto">
            <a:xfrm rot="-1504048">
              <a:off x="2426" y="2432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2" name="AutoShape 10"/>
            <p:cNvSpPr>
              <a:spLocks noChangeArrowheads="1"/>
            </p:cNvSpPr>
            <p:nvPr/>
          </p:nvSpPr>
          <p:spPr bwMode="auto">
            <a:xfrm rot="1684350">
              <a:off x="3560" y="2432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3" name="AutoShape 11"/>
            <p:cNvSpPr>
              <a:spLocks noChangeArrowheads="1"/>
            </p:cNvSpPr>
            <p:nvPr/>
          </p:nvSpPr>
          <p:spPr bwMode="auto">
            <a:xfrm>
              <a:off x="1428" y="2623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876" name="Rectangle 12"/>
            <p:cNvSpPr>
              <a:spLocks noChangeArrowheads="1"/>
            </p:cNvSpPr>
            <p:nvPr/>
          </p:nvSpPr>
          <p:spPr bwMode="auto">
            <a:xfrm>
              <a:off x="2879" y="2740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济南</a:t>
              </a:r>
            </a:p>
          </p:txBody>
        </p:sp>
        <p:sp>
          <p:nvSpPr>
            <p:cNvPr id="105485" name="AutoShape 13"/>
            <p:cNvSpPr>
              <a:spLocks noChangeArrowheads="1"/>
            </p:cNvSpPr>
            <p:nvPr/>
          </p:nvSpPr>
          <p:spPr bwMode="auto">
            <a:xfrm rot="1331706">
              <a:off x="2426" y="2795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6" name="AutoShape 14"/>
            <p:cNvSpPr>
              <a:spLocks noChangeArrowheads="1"/>
            </p:cNvSpPr>
            <p:nvPr/>
          </p:nvSpPr>
          <p:spPr bwMode="auto">
            <a:xfrm rot="-1504048">
              <a:off x="3605" y="2795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保存点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2124075" y="1412776"/>
            <a:ext cx="5111750" cy="4968875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r>
              <a:rPr lang="en-US" altLang="zh-CN"/>
              <a:t>begin_transaction()</a:t>
            </a:r>
          </a:p>
          <a:p>
            <a:r>
              <a:rPr lang="en-US" altLang="zh-CN"/>
              <a:t>	S1;</a:t>
            </a:r>
          </a:p>
          <a:p>
            <a:r>
              <a:rPr lang="en-US" altLang="zh-CN"/>
              <a:t>	sp1 := create_savepoint();</a:t>
            </a:r>
          </a:p>
          <a:p>
            <a:r>
              <a:rPr lang="en-US" altLang="zh-CN"/>
              <a:t>	</a:t>
            </a:r>
            <a:r>
              <a:rPr lang="en-US" altLang="zh-CN">
                <a:latin typeface="Times New Roman" pitchFamily="18" charset="0"/>
              </a:rPr>
              <a:t>…</a:t>
            </a:r>
            <a:endParaRPr lang="en-US" altLang="zh-CN"/>
          </a:p>
          <a:p>
            <a:r>
              <a:rPr lang="en-US" altLang="zh-CN"/>
              <a:t>	Sn;</a:t>
            </a:r>
          </a:p>
          <a:p>
            <a:r>
              <a:rPr lang="en-US" altLang="zh-CN"/>
              <a:t>	spn := create_savepoint();</a:t>
            </a:r>
          </a:p>
          <a:p>
            <a:r>
              <a:rPr lang="en-US" altLang="zh-CN"/>
              <a:t>	</a:t>
            </a:r>
            <a:r>
              <a:rPr lang="en-US" altLang="zh-CN">
                <a:latin typeface="Times New Roman" pitchFamily="18" charset="0"/>
              </a:rPr>
              <a:t>…</a:t>
            </a:r>
            <a:endParaRPr lang="en-US" altLang="zh-CN"/>
          </a:p>
          <a:p>
            <a:r>
              <a:rPr lang="en-US" altLang="zh-CN"/>
              <a:t>	if(condition){</a:t>
            </a:r>
          </a:p>
          <a:p>
            <a:r>
              <a:rPr lang="en-US" altLang="zh-CN"/>
              <a:t>		rollback(spi);</a:t>
            </a:r>
          </a:p>
          <a:p>
            <a:r>
              <a:rPr lang="en-US" altLang="zh-CN"/>
              <a:t>		</a:t>
            </a:r>
            <a:r>
              <a:rPr lang="en-US" altLang="zh-CN">
                <a:latin typeface="Times New Roman" pitchFamily="18" charset="0"/>
              </a:rPr>
              <a:t>…</a:t>
            </a:r>
            <a:endParaRPr lang="en-US" altLang="zh-CN"/>
          </a:p>
          <a:p>
            <a:r>
              <a:rPr lang="en-US" altLang="zh-CN"/>
              <a:t>	}</a:t>
            </a:r>
          </a:p>
          <a:p>
            <a:r>
              <a:rPr lang="en-US" altLang="zh-CN"/>
              <a:t>	</a:t>
            </a:r>
            <a:r>
              <a:rPr lang="en-US" altLang="zh-CN">
                <a:latin typeface="Times New Roman" pitchFamily="18" charset="0"/>
              </a:rPr>
              <a:t>…</a:t>
            </a:r>
            <a:endParaRPr lang="en-US" altLang="zh-CN"/>
          </a:p>
          <a:p>
            <a:r>
              <a:rPr lang="en-US" altLang="zh-CN"/>
              <a:t>commit();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保存点的例子</a:t>
            </a:r>
          </a:p>
        </p:txBody>
      </p:sp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2182813" y="980728"/>
            <a:ext cx="3613323" cy="57324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begin </a:t>
            </a:r>
            <a:r>
              <a:rPr lang="en-US" altLang="zh-CN" sz="2000" b="1" dirty="0" err="1">
                <a:latin typeface="Times New Roman" pitchFamily="18" charset="0"/>
              </a:rPr>
              <a:t>tran</a:t>
            </a:r>
            <a:endParaRPr lang="en-US" altLang="zh-CN" sz="2000" dirty="0">
              <a:latin typeface="Times New Roman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altLang="zh-CN" sz="2000" dirty="0">
                <a:latin typeface="Times New Roman" pitchFamily="18" charset="0"/>
              </a:rPr>
              <a:t>----</a:t>
            </a:r>
            <a:r>
              <a:rPr lang="zh-CN" altLang="en-US" sz="2000" dirty="0">
                <a:latin typeface="Times New Roman" pitchFamily="18" charset="0"/>
              </a:rPr>
              <a:t>转账部分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update</a:t>
            </a:r>
            <a:r>
              <a:rPr lang="en-US" altLang="zh-CN" sz="2000" dirty="0">
                <a:latin typeface="Times New Roman" pitchFamily="18" charset="0"/>
              </a:rPr>
              <a:t> accounts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set</a:t>
            </a:r>
            <a:r>
              <a:rPr lang="en-US" altLang="zh-CN" sz="2000" dirty="0">
                <a:latin typeface="Times New Roman" pitchFamily="18" charset="0"/>
              </a:rPr>
              <a:t> amounts = amounts – 100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where</a:t>
            </a:r>
            <a:r>
              <a:rPr lang="en-US" altLang="zh-CN" sz="2000" dirty="0">
                <a:latin typeface="Times New Roman" pitchFamily="18" charset="0"/>
              </a:rPr>
              <a:t> </a:t>
            </a:r>
            <a:r>
              <a:rPr lang="en-US" altLang="zh-CN" sz="2000" dirty="0" err="1">
                <a:latin typeface="Times New Roman" pitchFamily="18" charset="0"/>
              </a:rPr>
              <a:t>account_id</a:t>
            </a:r>
            <a:r>
              <a:rPr lang="en-US" altLang="zh-CN" sz="2000" dirty="0">
                <a:latin typeface="Times New Roman" pitchFamily="18" charset="0"/>
              </a:rPr>
              <a:t> = 'A'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update</a:t>
            </a:r>
            <a:r>
              <a:rPr lang="en-US" altLang="zh-CN" sz="2000" dirty="0">
                <a:latin typeface="Times New Roman" pitchFamily="18" charset="0"/>
              </a:rPr>
              <a:t> accounts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set</a:t>
            </a:r>
            <a:r>
              <a:rPr lang="en-US" altLang="zh-CN" sz="2000" dirty="0">
                <a:latin typeface="Times New Roman" pitchFamily="18" charset="0"/>
              </a:rPr>
              <a:t> amounts = amounts + 100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where</a:t>
            </a:r>
            <a:r>
              <a:rPr lang="en-US" altLang="zh-CN" sz="2000" dirty="0">
                <a:latin typeface="Times New Roman" pitchFamily="18" charset="0"/>
              </a:rPr>
              <a:t> </a:t>
            </a:r>
            <a:r>
              <a:rPr lang="en-US" altLang="zh-CN" sz="2000" dirty="0" err="1">
                <a:latin typeface="Times New Roman" pitchFamily="18" charset="0"/>
              </a:rPr>
              <a:t>account_id</a:t>
            </a:r>
            <a:r>
              <a:rPr lang="en-US" altLang="zh-CN" sz="2000" dirty="0">
                <a:latin typeface="Times New Roman" pitchFamily="18" charset="0"/>
              </a:rPr>
              <a:t> = 'A'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dirty="0">
                <a:latin typeface="Times New Roman" pitchFamily="18" charset="0"/>
              </a:rPr>
              <a:t>----</a:t>
            </a:r>
            <a:r>
              <a:rPr lang="zh-CN" altLang="en-US" sz="2000" dirty="0">
                <a:latin typeface="Times New Roman" pitchFamily="18" charset="0"/>
              </a:rPr>
              <a:t>结算利息，然后撤销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save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itchFamily="18" charset="0"/>
              </a:rPr>
              <a:t>tran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sz="2000" dirty="0" err="1">
                <a:latin typeface="Times New Roman" pitchFamily="18" charset="0"/>
              </a:rPr>
              <a:t>add_interest</a:t>
            </a:r>
            <a:endParaRPr lang="en-US" altLang="zh-CN" sz="2000" dirty="0">
              <a:latin typeface="Times New Roman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update</a:t>
            </a:r>
            <a:r>
              <a:rPr lang="en-US" altLang="zh-CN" sz="2000" dirty="0">
                <a:latin typeface="Times New Roman" pitchFamily="18" charset="0"/>
              </a:rPr>
              <a:t> accounts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set</a:t>
            </a:r>
            <a:r>
              <a:rPr lang="en-US" altLang="zh-CN" sz="2000" dirty="0">
                <a:latin typeface="Times New Roman" pitchFamily="18" charset="0"/>
              </a:rPr>
              <a:t> amounts = amounts * 1.02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select</a:t>
            </a:r>
            <a:r>
              <a:rPr lang="en-US" altLang="zh-CN" sz="2000" dirty="0">
                <a:latin typeface="Times New Roman" pitchFamily="18" charset="0"/>
              </a:rPr>
              <a:t> *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from</a:t>
            </a:r>
            <a:r>
              <a:rPr lang="en-US" altLang="zh-CN" sz="2000" dirty="0">
                <a:latin typeface="Times New Roman" pitchFamily="18" charset="0"/>
              </a:rPr>
              <a:t> accounts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rollback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itchFamily="18" charset="0"/>
              </a:rPr>
              <a:t>tran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sz="2000" dirty="0" err="1">
                <a:latin typeface="Times New Roman" pitchFamily="18" charset="0"/>
              </a:rPr>
              <a:t>add_interest</a:t>
            </a:r>
            <a:endParaRPr lang="en-US" altLang="zh-CN" sz="2000" b="1" dirty="0">
              <a:latin typeface="Times New Roman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altLang="zh-CN" sz="2000" b="1" dirty="0">
                <a:latin typeface="Times New Roman" pitchFamily="18" charset="0"/>
              </a:rPr>
              <a:t>commit </a:t>
            </a:r>
            <a:r>
              <a:rPr lang="en-US" altLang="zh-CN" sz="2000" b="1" dirty="0" err="1">
                <a:latin typeface="Times New Roman" pitchFamily="18" charset="0"/>
              </a:rPr>
              <a:t>tran</a:t>
            </a:r>
            <a:endParaRPr lang="en-US" altLang="zh-CN" sz="4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62125"/>
            <a:ext cx="2228850" cy="33337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事务中的数据访问原语</a:t>
            </a:r>
            <a:endParaRPr lang="zh-CN" alt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07504" y="881425"/>
            <a:ext cx="439248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read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(X)：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从数据库传送数据项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X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到事务的工作区</a:t>
            </a:r>
            <a:r>
              <a:rPr lang="zh-CN" altLang="en-US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中</a:t>
            </a:r>
            <a:endParaRPr lang="zh-CN" altLang="en-US" sz="2800" dirty="0">
              <a:solidFill>
                <a:srgbClr val="80008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" name="圆柱形 4"/>
          <p:cNvSpPr/>
          <p:nvPr/>
        </p:nvSpPr>
        <p:spPr bwMode="auto">
          <a:xfrm>
            <a:off x="2195736" y="5301208"/>
            <a:ext cx="1224136" cy="1152128"/>
          </a:xfrm>
          <a:prstGeom prst="can">
            <a:avLst>
              <a:gd name="adj" fmla="val 3462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平行四边形 5"/>
          <p:cNvSpPr/>
          <p:nvPr/>
        </p:nvSpPr>
        <p:spPr bwMode="auto">
          <a:xfrm>
            <a:off x="2555776" y="5805264"/>
            <a:ext cx="504056" cy="504056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X</a:t>
            </a: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平行四边形 7"/>
          <p:cNvSpPr/>
          <p:nvPr/>
        </p:nvSpPr>
        <p:spPr bwMode="auto">
          <a:xfrm>
            <a:off x="2555776" y="3933056"/>
            <a:ext cx="504056" cy="504056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X</a:t>
            </a: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图文框 8"/>
          <p:cNvSpPr/>
          <p:nvPr/>
        </p:nvSpPr>
        <p:spPr bwMode="auto">
          <a:xfrm>
            <a:off x="2195736" y="3645024"/>
            <a:ext cx="1224136" cy="1152128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云形 10"/>
          <p:cNvSpPr/>
          <p:nvPr/>
        </p:nvSpPr>
        <p:spPr bwMode="auto">
          <a:xfrm>
            <a:off x="2195736" y="2276872"/>
            <a:ext cx="1224136" cy="82809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平行四边形 11"/>
          <p:cNvSpPr/>
          <p:nvPr/>
        </p:nvSpPr>
        <p:spPr bwMode="auto">
          <a:xfrm>
            <a:off x="2555776" y="2456892"/>
            <a:ext cx="504056" cy="504056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X</a:t>
            </a: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5536" y="2492896"/>
            <a:ext cx="1800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800080"/>
                </a:solidFill>
                <a:latin typeface="+mn-ea"/>
                <a:ea typeface="+mn-ea"/>
              </a:rPr>
              <a:t>事务工作区</a:t>
            </a:r>
            <a:endParaRPr lang="en-US" altLang="zh-CN" dirty="0" smtClean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 smtClean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r>
              <a:rPr lang="zh-CN" altLang="en-US" dirty="0" smtClean="0">
                <a:solidFill>
                  <a:srgbClr val="800080"/>
                </a:solidFill>
                <a:latin typeface="+mn-ea"/>
                <a:ea typeface="+mn-ea"/>
              </a:rPr>
              <a:t>数据缓冲区</a:t>
            </a:r>
            <a:endParaRPr lang="en-US" altLang="zh-CN" dirty="0" smtClean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 smtClean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r>
              <a:rPr lang="zh-CN" altLang="en-US" dirty="0" smtClean="0">
                <a:solidFill>
                  <a:srgbClr val="800080"/>
                </a:solidFill>
                <a:latin typeface="+mn-ea"/>
                <a:ea typeface="+mn-ea"/>
              </a:rPr>
              <a:t>磁盘</a:t>
            </a:r>
            <a:endParaRPr lang="zh-CN" altLang="en-US" dirty="0">
              <a:solidFill>
                <a:srgbClr val="800080"/>
              </a:solidFill>
              <a:latin typeface="+mn-ea"/>
              <a:ea typeface="+mn-ea"/>
            </a:endParaRPr>
          </a:p>
        </p:txBody>
      </p:sp>
      <p:sp>
        <p:nvSpPr>
          <p:cNvPr id="14" name="上箭头 13"/>
          <p:cNvSpPr/>
          <p:nvPr/>
        </p:nvSpPr>
        <p:spPr bwMode="auto">
          <a:xfrm>
            <a:off x="2627784" y="4797151"/>
            <a:ext cx="360040" cy="720081"/>
          </a:xfrm>
          <a:prstGeom prst="upArrow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上箭头 14"/>
          <p:cNvSpPr/>
          <p:nvPr/>
        </p:nvSpPr>
        <p:spPr bwMode="auto">
          <a:xfrm>
            <a:off x="2627784" y="3140968"/>
            <a:ext cx="360040" cy="504056"/>
          </a:xfrm>
          <a:prstGeom prst="upArrow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572000" y="881425"/>
            <a:ext cx="446449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write</a:t>
            </a:r>
            <a:r>
              <a:rPr lang="en-US" altLang="zh-CN" sz="2800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(X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)：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从事务的工作区中将数据项</a:t>
            </a:r>
            <a:r>
              <a:rPr lang="en-US" altLang="zh-CN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X</a:t>
            </a:r>
            <a:r>
              <a:rPr lang="zh-CN" altLang="en-US" sz="280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写回数据库</a:t>
            </a:r>
          </a:p>
        </p:txBody>
      </p:sp>
      <p:sp>
        <p:nvSpPr>
          <p:cNvPr id="17" name="圆柱形 16"/>
          <p:cNvSpPr/>
          <p:nvPr/>
        </p:nvSpPr>
        <p:spPr bwMode="auto">
          <a:xfrm>
            <a:off x="5724128" y="5301208"/>
            <a:ext cx="1224136" cy="1152128"/>
          </a:xfrm>
          <a:prstGeom prst="can">
            <a:avLst>
              <a:gd name="adj" fmla="val 3462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平行四边形 17"/>
          <p:cNvSpPr/>
          <p:nvPr/>
        </p:nvSpPr>
        <p:spPr bwMode="auto">
          <a:xfrm>
            <a:off x="6084168" y="5805264"/>
            <a:ext cx="504056" cy="504056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X</a:t>
            </a: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9" name="平行四边形 18"/>
          <p:cNvSpPr/>
          <p:nvPr/>
        </p:nvSpPr>
        <p:spPr bwMode="auto">
          <a:xfrm>
            <a:off x="6084168" y="3933056"/>
            <a:ext cx="504056" cy="504056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X</a:t>
            </a: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5724128" y="3645024"/>
            <a:ext cx="1224136" cy="1152128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1" name="云形 20"/>
          <p:cNvSpPr/>
          <p:nvPr/>
        </p:nvSpPr>
        <p:spPr bwMode="auto">
          <a:xfrm>
            <a:off x="5724128" y="2276872"/>
            <a:ext cx="1224136" cy="82809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2" name="平行四边形 21"/>
          <p:cNvSpPr/>
          <p:nvPr/>
        </p:nvSpPr>
        <p:spPr bwMode="auto">
          <a:xfrm>
            <a:off x="6084168" y="2456892"/>
            <a:ext cx="504056" cy="504056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22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rPr>
              <a:t>X</a:t>
            </a: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20272" y="2492896"/>
            <a:ext cx="1800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800080"/>
                </a:solidFill>
                <a:latin typeface="+mn-ea"/>
                <a:ea typeface="+mn-ea"/>
              </a:rPr>
              <a:t>事务工作区</a:t>
            </a:r>
            <a:endParaRPr lang="en-US" altLang="zh-CN" dirty="0" smtClean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 smtClean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r>
              <a:rPr lang="zh-CN" altLang="en-US" dirty="0" smtClean="0">
                <a:solidFill>
                  <a:srgbClr val="800080"/>
                </a:solidFill>
                <a:latin typeface="+mn-ea"/>
                <a:ea typeface="+mn-ea"/>
              </a:rPr>
              <a:t>数据缓冲区</a:t>
            </a:r>
            <a:endParaRPr lang="en-US" altLang="zh-CN" dirty="0" smtClean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 smtClean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endParaRPr lang="en-US" altLang="zh-CN" dirty="0">
              <a:solidFill>
                <a:srgbClr val="800080"/>
              </a:solidFill>
              <a:latin typeface="+mn-ea"/>
              <a:ea typeface="+mn-ea"/>
            </a:endParaRPr>
          </a:p>
          <a:p>
            <a:pPr algn="ctr"/>
            <a:r>
              <a:rPr lang="zh-CN" altLang="en-US" dirty="0" smtClean="0">
                <a:solidFill>
                  <a:srgbClr val="800080"/>
                </a:solidFill>
                <a:latin typeface="+mn-ea"/>
                <a:ea typeface="+mn-ea"/>
              </a:rPr>
              <a:t>磁盘</a:t>
            </a:r>
            <a:endParaRPr lang="zh-CN" altLang="en-US" dirty="0">
              <a:solidFill>
                <a:srgbClr val="800080"/>
              </a:solidFill>
              <a:latin typeface="+mn-ea"/>
              <a:ea typeface="+mn-ea"/>
            </a:endParaRPr>
          </a:p>
        </p:txBody>
      </p:sp>
      <p:sp>
        <p:nvSpPr>
          <p:cNvPr id="24" name="上箭头 23"/>
          <p:cNvSpPr/>
          <p:nvPr/>
        </p:nvSpPr>
        <p:spPr bwMode="auto">
          <a:xfrm rot="10800000">
            <a:off x="6156176" y="4797150"/>
            <a:ext cx="360040" cy="720081"/>
          </a:xfrm>
          <a:prstGeom prst="upArrow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5" name="上箭头 24"/>
          <p:cNvSpPr/>
          <p:nvPr/>
        </p:nvSpPr>
        <p:spPr bwMode="auto">
          <a:xfrm rot="10800000">
            <a:off x="6156176" y="3140968"/>
            <a:ext cx="360040" cy="504056"/>
          </a:xfrm>
          <a:prstGeom prst="upArrow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0" y="4869160"/>
            <a:ext cx="9144000" cy="720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9" name="矩形 28"/>
          <p:cNvSpPr/>
          <p:nvPr/>
        </p:nvSpPr>
        <p:spPr>
          <a:xfrm>
            <a:off x="1524044" y="3162164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read</a:t>
            </a:r>
            <a:r>
              <a:rPr lang="en-US" altLang="zh-CN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(X</a:t>
            </a:r>
            <a:r>
              <a:rPr lang="en-US" altLang="zh-CN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510345" y="3140968"/>
            <a:ext cx="1301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write</a:t>
            </a:r>
            <a:r>
              <a:rPr lang="en-US" altLang="zh-CN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(X)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475656" y="4941168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input</a:t>
            </a:r>
            <a:r>
              <a:rPr lang="en-US" altLang="zh-CN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(X)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577600" y="4911551"/>
            <a:ext cx="1510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output</a:t>
            </a:r>
            <a:r>
              <a:rPr lang="en-US" altLang="zh-CN" dirty="0" smtClean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(X)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640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事务模型</a:t>
            </a:r>
          </a:p>
        </p:txBody>
      </p:sp>
      <p:grpSp>
        <p:nvGrpSpPr>
          <p:cNvPr id="59" name="Group 4"/>
          <p:cNvGrpSpPr>
            <a:grpSpLocks/>
          </p:cNvGrpSpPr>
          <p:nvPr/>
        </p:nvGrpSpPr>
        <p:grpSpPr bwMode="auto">
          <a:xfrm>
            <a:off x="1610957" y="980728"/>
            <a:ext cx="5975350" cy="1368425"/>
            <a:chOff x="884" y="2205"/>
            <a:chExt cx="3764" cy="862"/>
          </a:xfrm>
        </p:grpSpPr>
        <p:sp>
          <p:nvSpPr>
            <p:cNvPr id="60" name="Rectangle 5"/>
            <p:cNvSpPr>
              <a:spLocks noChangeArrowheads="1"/>
            </p:cNvSpPr>
            <p:nvPr/>
          </p:nvSpPr>
          <p:spPr bwMode="auto">
            <a:xfrm>
              <a:off x="884" y="251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北京</a:t>
              </a:r>
            </a:p>
          </p:txBody>
        </p:sp>
        <p:sp>
          <p:nvSpPr>
            <p:cNvPr id="61" name="Rectangle 6"/>
            <p:cNvSpPr>
              <a:spLocks noChangeArrowheads="1"/>
            </p:cNvSpPr>
            <p:nvPr/>
          </p:nvSpPr>
          <p:spPr bwMode="auto">
            <a:xfrm>
              <a:off x="2879" y="2205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郑州</a:t>
              </a:r>
            </a:p>
          </p:txBody>
        </p:sp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>
              <a:off x="4084" y="251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上海</a:t>
              </a: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1862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天津</a:t>
              </a:r>
            </a:p>
          </p:txBody>
        </p:sp>
        <p:sp>
          <p:nvSpPr>
            <p:cNvPr id="64" name="AutoShape 9"/>
            <p:cNvSpPr>
              <a:spLocks noChangeArrowheads="1"/>
            </p:cNvSpPr>
            <p:nvPr/>
          </p:nvSpPr>
          <p:spPr bwMode="auto">
            <a:xfrm rot="-1504048">
              <a:off x="2426" y="2432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AutoShape 10"/>
            <p:cNvSpPr>
              <a:spLocks noChangeArrowheads="1"/>
            </p:cNvSpPr>
            <p:nvPr/>
          </p:nvSpPr>
          <p:spPr bwMode="auto">
            <a:xfrm rot="1684350">
              <a:off x="3560" y="2432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AutoShape 11"/>
            <p:cNvSpPr>
              <a:spLocks noChangeArrowheads="1"/>
            </p:cNvSpPr>
            <p:nvPr/>
          </p:nvSpPr>
          <p:spPr bwMode="auto">
            <a:xfrm>
              <a:off x="1428" y="2623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>
              <a:off x="2879" y="2740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济南</a:t>
              </a:r>
            </a:p>
          </p:txBody>
        </p:sp>
        <p:sp>
          <p:nvSpPr>
            <p:cNvPr id="68" name="AutoShape 13"/>
            <p:cNvSpPr>
              <a:spLocks noChangeArrowheads="1"/>
            </p:cNvSpPr>
            <p:nvPr/>
          </p:nvSpPr>
          <p:spPr bwMode="auto">
            <a:xfrm rot="1331706">
              <a:off x="2426" y="2795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AutoShape 14"/>
            <p:cNvSpPr>
              <a:spLocks noChangeArrowheads="1"/>
            </p:cNvSpPr>
            <p:nvPr/>
          </p:nvSpPr>
          <p:spPr bwMode="auto">
            <a:xfrm rot="-1504048">
              <a:off x="3605" y="2795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84552" y="2348880"/>
            <a:ext cx="474977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rgbClr val="800080"/>
                </a:solidFill>
              </a:rPr>
              <a:t>Book  </a:t>
            </a:r>
            <a:r>
              <a:rPr lang="en-US" altLang="zh-CN" dirty="0" err="1" smtClean="0">
                <a:solidFill>
                  <a:srgbClr val="800080"/>
                </a:solidFill>
              </a:rPr>
              <a:t>BtoT</a:t>
            </a:r>
            <a:endParaRPr lang="en-US" altLang="zh-CN" dirty="0" smtClean="0">
              <a:solidFill>
                <a:srgbClr val="800080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rgbClr val="800080"/>
                </a:solidFill>
              </a:rPr>
              <a:t>Save </a:t>
            </a:r>
            <a:r>
              <a:rPr lang="en-US" altLang="zh-CN" dirty="0" err="1" smtClean="0">
                <a:solidFill>
                  <a:srgbClr val="800080"/>
                </a:solidFill>
              </a:rPr>
              <a:t>tran</a:t>
            </a:r>
            <a:r>
              <a:rPr lang="en-US" altLang="zh-CN" dirty="0" smtClean="0">
                <a:solidFill>
                  <a:srgbClr val="800080"/>
                </a:solidFill>
              </a:rPr>
              <a:t>  B_T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rgbClr val="800080"/>
                </a:solidFill>
              </a:rPr>
              <a:t>Book  T_Z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rgbClr val="800080"/>
                </a:solidFill>
              </a:rPr>
              <a:t>If  success then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rgbClr val="800080"/>
                </a:solidFill>
              </a:rPr>
              <a:t> </a:t>
            </a:r>
            <a:r>
              <a:rPr lang="en-US" altLang="zh-CN" dirty="0" smtClean="0">
                <a:solidFill>
                  <a:srgbClr val="800080"/>
                </a:solidFill>
              </a:rPr>
              <a:t>     	Book  Z_S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rgbClr val="800080"/>
                </a:solidFill>
              </a:rPr>
              <a:t>	I</a:t>
            </a:r>
            <a:r>
              <a:rPr lang="en-US" altLang="zh-CN" dirty="0" smtClean="0">
                <a:solidFill>
                  <a:srgbClr val="800080"/>
                </a:solidFill>
              </a:rPr>
              <a:t>f  success  then commit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rgbClr val="800080"/>
                </a:solidFill>
              </a:rPr>
              <a:t>	E</a:t>
            </a:r>
            <a:r>
              <a:rPr lang="en-US" altLang="zh-CN" dirty="0" smtClean="0">
                <a:solidFill>
                  <a:srgbClr val="800080"/>
                </a:solidFill>
              </a:rPr>
              <a:t>lse rollback B_T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rgbClr val="800080"/>
                </a:solidFill>
              </a:rPr>
              <a:t>Else rollback B_T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rgbClr val="800080"/>
                </a:solidFill>
              </a:rPr>
              <a:t>Book  T_J  If failure rollback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rgbClr val="800080"/>
                </a:solidFill>
              </a:rPr>
              <a:t>Book  </a:t>
            </a:r>
            <a:r>
              <a:rPr lang="en-US" altLang="zh-CN" dirty="0" smtClean="0">
                <a:solidFill>
                  <a:srgbClr val="800080"/>
                </a:solidFill>
              </a:rPr>
              <a:t>J_S  </a:t>
            </a:r>
            <a:r>
              <a:rPr lang="en-US" altLang="zh-CN" dirty="0">
                <a:solidFill>
                  <a:srgbClr val="800080"/>
                </a:solidFill>
              </a:rPr>
              <a:t>If failure </a:t>
            </a:r>
            <a:r>
              <a:rPr lang="en-US" altLang="zh-CN" dirty="0" smtClean="0">
                <a:solidFill>
                  <a:srgbClr val="800080"/>
                </a:solidFill>
              </a:rPr>
              <a:t>rollback</a:t>
            </a:r>
            <a:endParaRPr lang="zh-CN" altLang="en-US" dirty="0">
              <a:solidFill>
                <a:srgbClr val="80008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分布式事务</a:t>
            </a:r>
          </a:p>
        </p:txBody>
      </p:sp>
      <p:grpSp>
        <p:nvGrpSpPr>
          <p:cNvPr id="113668" name="Group 4"/>
          <p:cNvGrpSpPr>
            <a:grpSpLocks/>
          </p:cNvGrpSpPr>
          <p:nvPr/>
        </p:nvGrpSpPr>
        <p:grpSpPr bwMode="auto">
          <a:xfrm>
            <a:off x="973138" y="1484784"/>
            <a:ext cx="7127875" cy="4416425"/>
            <a:chOff x="567" y="1480"/>
            <a:chExt cx="4490" cy="2782"/>
          </a:xfrm>
        </p:grpSpPr>
        <p:sp>
          <p:nvSpPr>
            <p:cNvPr id="113669" name="Rectangle 5"/>
            <p:cNvSpPr>
              <a:spLocks noChangeArrowheads="1"/>
            </p:cNvSpPr>
            <p:nvPr/>
          </p:nvSpPr>
          <p:spPr bwMode="auto">
            <a:xfrm>
              <a:off x="567" y="1480"/>
              <a:ext cx="1633" cy="2494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r>
                <a:rPr lang="en-US" altLang="zh-CN" sz="2800"/>
                <a:t>tx_begin();</a:t>
              </a:r>
            </a:p>
            <a:p>
              <a:pPr lvl="1"/>
              <a:r>
                <a:rPr lang="en-US" altLang="zh-CN" sz="2800">
                  <a:latin typeface="Times New Roman" pitchFamily="18" charset="0"/>
                </a:rPr>
                <a:t>…</a:t>
              </a:r>
              <a:endParaRPr lang="en-US" altLang="zh-CN" sz="2800"/>
            </a:p>
            <a:p>
              <a:pPr lvl="1"/>
              <a:r>
                <a:rPr lang="en-US" altLang="zh-CN" sz="2800"/>
                <a:t>execute T1</a:t>
              </a:r>
            </a:p>
            <a:p>
              <a:pPr lvl="1"/>
              <a:r>
                <a:rPr lang="en-US" altLang="zh-CN" sz="2800">
                  <a:latin typeface="Times New Roman" pitchFamily="18" charset="0"/>
                </a:rPr>
                <a:t>…</a:t>
              </a:r>
              <a:endParaRPr lang="en-US" altLang="zh-CN" sz="2800"/>
            </a:p>
            <a:p>
              <a:pPr lvl="1"/>
              <a:r>
                <a:rPr lang="en-US" altLang="zh-CN" sz="2800"/>
                <a:t>execute T2</a:t>
              </a:r>
            </a:p>
            <a:p>
              <a:pPr lvl="1"/>
              <a:r>
                <a:rPr lang="en-US" altLang="zh-CN" sz="2800">
                  <a:latin typeface="Times New Roman" pitchFamily="18" charset="0"/>
                </a:rPr>
                <a:t>…</a:t>
              </a:r>
              <a:endParaRPr lang="en-US" altLang="zh-CN" sz="2800"/>
            </a:p>
            <a:p>
              <a:pPr lvl="1"/>
              <a:r>
                <a:rPr lang="en-US" altLang="zh-CN" sz="2800"/>
                <a:t>execute T3</a:t>
              </a:r>
            </a:p>
            <a:p>
              <a:pPr lvl="1"/>
              <a:r>
                <a:rPr lang="en-US" altLang="zh-CN" sz="2800">
                  <a:latin typeface="Times New Roman" pitchFamily="18" charset="0"/>
                </a:rPr>
                <a:t>…</a:t>
              </a:r>
              <a:endParaRPr lang="en-US" altLang="zh-CN" sz="2800"/>
            </a:p>
            <a:p>
              <a:r>
                <a:rPr lang="en-US" altLang="zh-CN" sz="2800"/>
                <a:t>tx_commit();</a:t>
              </a:r>
            </a:p>
          </p:txBody>
        </p:sp>
        <p:sp>
          <p:nvSpPr>
            <p:cNvPr id="113670" name="Rectangle 6"/>
            <p:cNvSpPr>
              <a:spLocks noChangeArrowheads="1"/>
            </p:cNvSpPr>
            <p:nvPr/>
          </p:nvSpPr>
          <p:spPr bwMode="auto">
            <a:xfrm>
              <a:off x="3334" y="1752"/>
              <a:ext cx="816" cy="363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altLang="zh-CN" sz="2800"/>
                <a:t>DBMS</a:t>
              </a:r>
            </a:p>
          </p:txBody>
        </p:sp>
        <p:sp>
          <p:nvSpPr>
            <p:cNvPr id="113671" name="Rectangle 7"/>
            <p:cNvSpPr>
              <a:spLocks noChangeArrowheads="1"/>
            </p:cNvSpPr>
            <p:nvPr/>
          </p:nvSpPr>
          <p:spPr bwMode="auto">
            <a:xfrm>
              <a:off x="3334" y="2568"/>
              <a:ext cx="816" cy="363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altLang="zh-CN" sz="2800"/>
                <a:t>DBMS</a:t>
              </a:r>
            </a:p>
          </p:txBody>
        </p:sp>
        <p:sp>
          <p:nvSpPr>
            <p:cNvPr id="113672" name="Rectangle 8"/>
            <p:cNvSpPr>
              <a:spLocks noChangeArrowheads="1"/>
            </p:cNvSpPr>
            <p:nvPr/>
          </p:nvSpPr>
          <p:spPr bwMode="auto">
            <a:xfrm>
              <a:off x="3334" y="3385"/>
              <a:ext cx="816" cy="363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altLang="zh-CN" sz="2800"/>
                <a:t>DBMS</a:t>
              </a:r>
            </a:p>
          </p:txBody>
        </p:sp>
        <p:sp>
          <p:nvSpPr>
            <p:cNvPr id="113673" name="Line 9"/>
            <p:cNvSpPr>
              <a:spLocks noChangeShapeType="1"/>
            </p:cNvSpPr>
            <p:nvPr/>
          </p:nvSpPr>
          <p:spPr bwMode="auto">
            <a:xfrm flipV="1">
              <a:off x="2200" y="1933"/>
              <a:ext cx="1088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3674" name="Line 10"/>
            <p:cNvSpPr>
              <a:spLocks noChangeShapeType="1"/>
            </p:cNvSpPr>
            <p:nvPr/>
          </p:nvSpPr>
          <p:spPr bwMode="auto">
            <a:xfrm>
              <a:off x="2200" y="2750"/>
              <a:ext cx="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3675" name="Line 11"/>
            <p:cNvSpPr>
              <a:spLocks noChangeShapeType="1"/>
            </p:cNvSpPr>
            <p:nvPr/>
          </p:nvSpPr>
          <p:spPr bwMode="auto">
            <a:xfrm>
              <a:off x="2200" y="3339"/>
              <a:ext cx="1134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3676" name="Text Box 12"/>
            <p:cNvSpPr txBox="1">
              <a:spLocks noChangeArrowheads="1"/>
            </p:cNvSpPr>
            <p:nvPr/>
          </p:nvSpPr>
          <p:spPr bwMode="auto">
            <a:xfrm>
              <a:off x="4422" y="1752"/>
              <a:ext cx="6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Site B</a:t>
              </a:r>
            </a:p>
          </p:txBody>
        </p:sp>
        <p:sp>
          <p:nvSpPr>
            <p:cNvPr id="113677" name="Text Box 13"/>
            <p:cNvSpPr txBox="1">
              <a:spLocks noChangeArrowheads="1"/>
            </p:cNvSpPr>
            <p:nvPr/>
          </p:nvSpPr>
          <p:spPr bwMode="auto">
            <a:xfrm>
              <a:off x="4422" y="2598"/>
              <a:ext cx="6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Site C</a:t>
              </a:r>
            </a:p>
          </p:txBody>
        </p:sp>
        <p:sp>
          <p:nvSpPr>
            <p:cNvPr id="113678" name="Text Box 14"/>
            <p:cNvSpPr txBox="1">
              <a:spLocks noChangeArrowheads="1"/>
            </p:cNvSpPr>
            <p:nvPr/>
          </p:nvSpPr>
          <p:spPr bwMode="auto">
            <a:xfrm>
              <a:off x="4422" y="3414"/>
              <a:ext cx="6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Site D</a:t>
              </a:r>
            </a:p>
          </p:txBody>
        </p:sp>
        <p:sp>
          <p:nvSpPr>
            <p:cNvPr id="113679" name="Text Box 15"/>
            <p:cNvSpPr txBox="1">
              <a:spLocks noChangeArrowheads="1"/>
            </p:cNvSpPr>
            <p:nvPr/>
          </p:nvSpPr>
          <p:spPr bwMode="auto">
            <a:xfrm>
              <a:off x="1020" y="3974"/>
              <a:ext cx="6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Site A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203848" y="5796553"/>
            <a:ext cx="4434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Begin distributed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tran</a:t>
            </a:r>
            <a:r>
              <a:rPr lang="en-US" altLang="zh-CN" sz="3200" dirty="0" smtClean="0">
                <a:solidFill>
                  <a:srgbClr val="FF0000"/>
                </a:solidFill>
              </a:rPr>
              <a:t>…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工作</a:t>
            </a:r>
            <a:r>
              <a:rPr lang="zh-CN" altLang="en-US" dirty="0"/>
              <a:t>流（</a:t>
            </a:r>
            <a:r>
              <a:rPr lang="en-US" altLang="zh-CN" dirty="0"/>
              <a:t>workflow</a:t>
            </a:r>
            <a:r>
              <a:rPr lang="zh-CN" altLang="en-US" dirty="0"/>
              <a:t>）</a:t>
            </a:r>
            <a:endParaRPr lang="zh-CN" altLang="en-US" dirty="0" smtClean="0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实现某种商业目的的一组相关活动（或步骤）</a:t>
            </a:r>
          </a:p>
          <a:p>
            <a:pPr lvl="1" eaLnBrk="1" hangingPunct="1">
              <a:defRPr/>
            </a:pPr>
            <a:r>
              <a:rPr lang="zh-CN" altLang="en-US" dirty="0" smtClean="0"/>
              <a:t>银行或保险公司的贷款申请或保险索赔</a:t>
            </a:r>
          </a:p>
          <a:p>
            <a:pPr lvl="1" eaLnBrk="1" hangingPunct="1">
              <a:defRPr/>
            </a:pPr>
            <a:r>
              <a:rPr lang="zh-CN" altLang="en-US" dirty="0" smtClean="0"/>
              <a:t>一次科技会议的规划（邀请、评论、通知等等）</a:t>
            </a:r>
          </a:p>
          <a:p>
            <a:pPr lvl="1" eaLnBrk="1" hangingPunct="1">
              <a:defRPr/>
            </a:pPr>
            <a:r>
              <a:rPr lang="zh-CN" altLang="en-US" dirty="0" smtClean="0"/>
              <a:t>购买房地产的行政程序</a:t>
            </a:r>
          </a:p>
          <a:p>
            <a:pPr lvl="1" eaLnBrk="1" hangingPunct="1">
              <a:defRPr/>
            </a:pPr>
            <a:r>
              <a:rPr lang="zh-CN" altLang="en-US" dirty="0" smtClean="0"/>
              <a:t>病人在医院中的</a:t>
            </a:r>
            <a:r>
              <a:rPr lang="zh-CN" altLang="en-US" dirty="0" smtClean="0">
                <a:latin typeface="Times New Roman"/>
              </a:rPr>
              <a:t>“</a:t>
            </a:r>
            <a:r>
              <a:rPr lang="zh-CN" altLang="en-US" dirty="0" smtClean="0"/>
              <a:t>行程</a:t>
            </a:r>
            <a:r>
              <a:rPr lang="zh-CN" altLang="en-US" dirty="0" smtClean="0">
                <a:latin typeface="Times New Roman"/>
              </a:rPr>
              <a:t>”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工作流使得机构把他们重复的、一成不变的处理自动化，同时保持灵活性，根据不断变化的商业需求来很快调整处理过程</a:t>
            </a:r>
          </a:p>
          <a:p>
            <a:pPr eaLnBrk="1" hangingPunct="1">
              <a:defRPr/>
            </a:pPr>
            <a:r>
              <a:rPr lang="zh-CN" altLang="en-US" dirty="0" smtClean="0"/>
              <a:t>工作流可能跨越不同的负责人和不同的、独立的信息系统，甚至跨越不同的企业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银行借贷工作流</a:t>
            </a:r>
          </a:p>
        </p:txBody>
      </p:sp>
      <p:grpSp>
        <p:nvGrpSpPr>
          <p:cNvPr id="115715" name="Group 26"/>
          <p:cNvGrpSpPr>
            <a:grpSpLocks/>
          </p:cNvGrpSpPr>
          <p:nvPr/>
        </p:nvGrpSpPr>
        <p:grpSpPr bwMode="auto">
          <a:xfrm>
            <a:off x="1044575" y="1412875"/>
            <a:ext cx="7343775" cy="4681538"/>
            <a:chOff x="295" y="935"/>
            <a:chExt cx="4626" cy="2949"/>
          </a:xfrm>
        </p:grpSpPr>
        <p:sp>
          <p:nvSpPr>
            <p:cNvPr id="115716" name="Oval 4"/>
            <p:cNvSpPr>
              <a:spLocks noChangeArrowheads="1"/>
            </p:cNvSpPr>
            <p:nvPr/>
          </p:nvSpPr>
          <p:spPr bwMode="auto">
            <a:xfrm>
              <a:off x="2336" y="1755"/>
              <a:ext cx="1361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借贷工作人员</a:t>
              </a:r>
            </a:p>
          </p:txBody>
        </p:sp>
        <p:sp>
          <p:nvSpPr>
            <p:cNvPr id="115717" name="Oval 5"/>
            <p:cNvSpPr>
              <a:spLocks noChangeArrowheads="1"/>
            </p:cNvSpPr>
            <p:nvPr/>
          </p:nvSpPr>
          <p:spPr bwMode="auto">
            <a:xfrm>
              <a:off x="3560" y="2931"/>
              <a:ext cx="1361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上级工作人员</a:t>
              </a:r>
            </a:p>
          </p:txBody>
        </p:sp>
        <p:sp>
          <p:nvSpPr>
            <p:cNvPr id="115718" name="Oval 6"/>
            <p:cNvSpPr>
              <a:spLocks noChangeArrowheads="1"/>
            </p:cNvSpPr>
            <p:nvPr/>
          </p:nvSpPr>
          <p:spPr bwMode="auto">
            <a:xfrm>
              <a:off x="3923" y="935"/>
              <a:ext cx="998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查证</a:t>
              </a:r>
            </a:p>
          </p:txBody>
        </p:sp>
        <p:sp>
          <p:nvSpPr>
            <p:cNvPr id="115719" name="Oval 7"/>
            <p:cNvSpPr>
              <a:spLocks noChangeArrowheads="1"/>
            </p:cNvSpPr>
            <p:nvPr/>
          </p:nvSpPr>
          <p:spPr bwMode="auto">
            <a:xfrm>
              <a:off x="1292" y="3158"/>
              <a:ext cx="1043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借贷</a:t>
              </a:r>
            </a:p>
          </p:txBody>
        </p:sp>
        <p:sp>
          <p:nvSpPr>
            <p:cNvPr id="115720" name="Oval 8"/>
            <p:cNvSpPr>
              <a:spLocks noChangeArrowheads="1"/>
            </p:cNvSpPr>
            <p:nvPr/>
          </p:nvSpPr>
          <p:spPr bwMode="auto">
            <a:xfrm>
              <a:off x="295" y="1752"/>
              <a:ext cx="1043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客户</a:t>
              </a:r>
            </a:p>
          </p:txBody>
        </p:sp>
        <p:cxnSp>
          <p:nvCxnSpPr>
            <p:cNvPr id="115721" name="AutoShape 9"/>
            <p:cNvCxnSpPr>
              <a:cxnSpLocks noChangeShapeType="1"/>
              <a:stCxn id="115720" idx="6"/>
              <a:endCxn id="115716" idx="2"/>
            </p:cNvCxnSpPr>
            <p:nvPr/>
          </p:nvCxnSpPr>
          <p:spPr bwMode="auto">
            <a:xfrm>
              <a:off x="1338" y="2115"/>
              <a:ext cx="998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2" name="AutoShape 10"/>
            <p:cNvCxnSpPr>
              <a:cxnSpLocks noChangeShapeType="1"/>
              <a:stCxn id="115716" idx="3"/>
              <a:endCxn id="115720" idx="5"/>
            </p:cNvCxnSpPr>
            <p:nvPr/>
          </p:nvCxnSpPr>
          <p:spPr bwMode="auto">
            <a:xfrm rot="16200000" flipV="1">
              <a:off x="1858" y="1699"/>
              <a:ext cx="3" cy="1350"/>
            </a:xfrm>
            <a:prstGeom prst="curvedConnector3">
              <a:avLst>
                <a:gd name="adj1" fmla="val -83333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3" name="AutoShape 12"/>
            <p:cNvCxnSpPr>
              <a:cxnSpLocks noChangeShapeType="1"/>
              <a:stCxn id="115716" idx="4"/>
              <a:endCxn id="115719" idx="6"/>
            </p:cNvCxnSpPr>
            <p:nvPr/>
          </p:nvCxnSpPr>
          <p:spPr bwMode="auto">
            <a:xfrm rot="5400000">
              <a:off x="2156" y="2660"/>
              <a:ext cx="1040" cy="68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4" name="AutoShape 14"/>
            <p:cNvCxnSpPr>
              <a:cxnSpLocks noChangeShapeType="1"/>
              <a:stCxn id="115719" idx="2"/>
              <a:endCxn id="115720" idx="4"/>
            </p:cNvCxnSpPr>
            <p:nvPr/>
          </p:nvCxnSpPr>
          <p:spPr bwMode="auto">
            <a:xfrm rot="10800000">
              <a:off x="817" y="2478"/>
              <a:ext cx="475" cy="104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5" name="AutoShape 18"/>
            <p:cNvCxnSpPr>
              <a:cxnSpLocks noChangeShapeType="1"/>
              <a:stCxn id="115716" idx="7"/>
              <a:endCxn id="115718" idx="3"/>
            </p:cNvCxnSpPr>
            <p:nvPr/>
          </p:nvCxnSpPr>
          <p:spPr bwMode="auto">
            <a:xfrm flipV="1">
              <a:off x="3498" y="1555"/>
              <a:ext cx="571" cy="3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6" name="AutoShape 19"/>
            <p:cNvCxnSpPr>
              <a:cxnSpLocks noChangeShapeType="1"/>
              <a:stCxn id="115718" idx="2"/>
              <a:endCxn id="115716" idx="0"/>
            </p:cNvCxnSpPr>
            <p:nvPr/>
          </p:nvCxnSpPr>
          <p:spPr bwMode="auto">
            <a:xfrm flipH="1">
              <a:off x="3017" y="1298"/>
              <a:ext cx="906" cy="45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7" name="AutoShape 20"/>
            <p:cNvCxnSpPr>
              <a:cxnSpLocks noChangeShapeType="1"/>
              <a:stCxn id="115716" idx="5"/>
              <a:endCxn id="115717" idx="1"/>
            </p:cNvCxnSpPr>
            <p:nvPr/>
          </p:nvCxnSpPr>
          <p:spPr bwMode="auto">
            <a:xfrm>
              <a:off x="3498" y="2375"/>
              <a:ext cx="261" cy="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8" name="AutoShape 21"/>
            <p:cNvCxnSpPr>
              <a:cxnSpLocks noChangeShapeType="1"/>
              <a:stCxn id="115717" idx="0"/>
              <a:endCxn id="115716" idx="6"/>
            </p:cNvCxnSpPr>
            <p:nvPr/>
          </p:nvCxnSpPr>
          <p:spPr bwMode="auto">
            <a:xfrm flipH="1" flipV="1">
              <a:off x="3697" y="2118"/>
              <a:ext cx="544" cy="8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5729" name="Text Box 23"/>
            <p:cNvSpPr txBox="1">
              <a:spLocks noChangeArrowheads="1"/>
            </p:cNvSpPr>
            <p:nvPr/>
          </p:nvSpPr>
          <p:spPr bwMode="auto">
            <a:xfrm>
              <a:off x="2744" y="3113"/>
              <a:ext cx="5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华文楷体" pitchFamily="2" charset="-122"/>
                </a:rPr>
                <a:t>接受</a:t>
              </a:r>
            </a:p>
          </p:txBody>
        </p:sp>
        <p:sp>
          <p:nvSpPr>
            <p:cNvPr id="115730" name="Text Box 24"/>
            <p:cNvSpPr txBox="1">
              <a:spLocks noChangeArrowheads="1"/>
            </p:cNvSpPr>
            <p:nvPr/>
          </p:nvSpPr>
          <p:spPr bwMode="auto">
            <a:xfrm>
              <a:off x="1610" y="2598"/>
              <a:ext cx="5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华文楷体" pitchFamily="2" charset="-122"/>
                </a:rPr>
                <a:t>拒绝</a:t>
              </a:r>
            </a:p>
          </p:txBody>
        </p:sp>
        <p:sp>
          <p:nvSpPr>
            <p:cNvPr id="115731" name="Text Box 25"/>
            <p:cNvSpPr txBox="1">
              <a:spLocks noChangeArrowheads="1"/>
            </p:cNvSpPr>
            <p:nvPr/>
          </p:nvSpPr>
          <p:spPr bwMode="auto">
            <a:xfrm>
              <a:off x="1383" y="1797"/>
              <a:ext cx="10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华文楷体" pitchFamily="2" charset="-122"/>
                </a:rPr>
                <a:t>借贷应用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会议旅行工作</a:t>
            </a:r>
            <a:r>
              <a:rPr lang="zh-CN" altLang="en-US" dirty="0" smtClean="0"/>
              <a:t>流</a:t>
            </a:r>
          </a:p>
        </p:txBody>
      </p:sp>
      <p:graphicFrame>
        <p:nvGraphicFramePr>
          <p:cNvPr id="3074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28600" y="1371600"/>
          <a:ext cx="8726488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Photo Editor 照片" r:id="rId4" imgW="8449854" imgH="4944165" progId="MSPhotoEd.3">
                  <p:embed/>
                </p:oleObj>
              </mc:Choice>
              <mc:Fallback>
                <p:oleObj name="Photo Editor 照片" r:id="rId4" imgW="8449854" imgH="4944165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8726488" cy="510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Group 5"/>
          <p:cNvGrpSpPr>
            <a:grpSpLocks/>
          </p:cNvGrpSpPr>
          <p:nvPr/>
        </p:nvGrpSpPr>
        <p:grpSpPr bwMode="auto">
          <a:xfrm>
            <a:off x="900113" y="44450"/>
            <a:ext cx="7200900" cy="6770688"/>
            <a:chOff x="567" y="60"/>
            <a:chExt cx="4536" cy="4265"/>
          </a:xfrm>
        </p:grpSpPr>
        <p:graphicFrame>
          <p:nvGraphicFramePr>
            <p:cNvPr id="4098" name="Object 3"/>
            <p:cNvGraphicFramePr>
              <a:graphicFrameLocks noChangeAspect="1"/>
            </p:cNvGraphicFramePr>
            <p:nvPr/>
          </p:nvGraphicFramePr>
          <p:xfrm>
            <a:off x="567" y="60"/>
            <a:ext cx="4536" cy="4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" name="Photo Editor 照片" r:id="rId4" imgW="7419048" imgH="7342857" progId="MSPhotoEd.3">
                    <p:embed/>
                  </p:oleObj>
                </mc:Choice>
                <mc:Fallback>
                  <p:oleObj name="Photo Editor 照片" r:id="rId4" imgW="7419048" imgH="7342857" progId="MSPhotoEd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60"/>
                          <a:ext cx="4536" cy="42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0" name="Rectangle 4"/>
            <p:cNvSpPr>
              <a:spLocks noChangeArrowheads="1"/>
            </p:cNvSpPr>
            <p:nvPr/>
          </p:nvSpPr>
          <p:spPr bwMode="auto">
            <a:xfrm>
              <a:off x="1292" y="4110"/>
              <a:ext cx="681" cy="2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如何执行一个工作流？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工作流执行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提交的可接受终止状态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中止的可接受终止状态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整个工作流作为一个事务？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工作流持续时间很长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每个活动作为一个事务？</a:t>
            </a:r>
            <a:endParaRPr lang="en-US" altLang="zh-CN" dirty="0" smtClean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如何取消一个活动？补偿事务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2636912"/>
            <a:ext cx="3219450" cy="21717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长事务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 smtClean="0"/>
              <a:t>运行时间过长，不能采用传统的封锁机制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zh-CN" altLang="en-US" dirty="0" smtClean="0"/>
              <a:t>长事务典型应用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dirty="0" smtClean="0"/>
              <a:t>传统的</a:t>
            </a:r>
            <a:r>
              <a:rPr lang="en-US" altLang="zh-CN" dirty="0" smtClean="0"/>
              <a:t>DBMS</a:t>
            </a:r>
            <a:r>
              <a:rPr lang="zh-CN" altLang="en-US" dirty="0" smtClean="0"/>
              <a:t>应用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	计算所有银行账户余额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dirty="0" smtClean="0"/>
              <a:t>设计系统</a:t>
            </a:r>
          </a:p>
          <a:p>
            <a:pPr lvl="1"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	设计被分为不同部分，不同设计者同时工作在不同部分上（多版本可行否？）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zh-CN" altLang="en-US" dirty="0" smtClean="0"/>
              <a:t>工作流系统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Saga</a:t>
            </a:r>
            <a:endParaRPr lang="zh-CN" altLang="en-US" dirty="0" smtClean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Saga</a:t>
            </a:r>
            <a:r>
              <a:rPr lang="zh-CN" altLang="en-US" dirty="0" smtClean="0"/>
              <a:t>：构成长事务的一系列动作</a:t>
            </a:r>
          </a:p>
          <a:p>
            <a:pPr lvl="1" eaLnBrk="1" hangingPunct="1">
              <a:defRPr/>
            </a:pPr>
            <a:r>
              <a:rPr lang="zh-CN" altLang="en-US" dirty="0" smtClean="0"/>
              <a:t>一系列动作</a:t>
            </a:r>
          </a:p>
          <a:p>
            <a:pPr lvl="1" eaLnBrk="1" hangingPunct="1">
              <a:defRPr/>
            </a:pPr>
            <a:r>
              <a:rPr lang="zh-CN" altLang="en-US" dirty="0" smtClean="0"/>
              <a:t>一个图，其结点是动作或中止及完成结点，弧连接结点对。中止及完成结点称为终止结点</a:t>
            </a:r>
          </a:p>
          <a:p>
            <a:pPr lvl="1" eaLnBrk="1" hangingPunct="1">
              <a:defRPr/>
            </a:pPr>
            <a:r>
              <a:rPr lang="zh-CN" altLang="en-US" dirty="0" smtClean="0"/>
              <a:t>关于动作从哪个结点开始的指示，称为开始节点</a:t>
            </a:r>
          </a:p>
          <a:p>
            <a:pPr eaLnBrk="1" hangingPunct="1">
              <a:defRPr/>
            </a:pPr>
            <a:r>
              <a:rPr lang="en-US" altLang="zh-CN" dirty="0" smtClean="0"/>
              <a:t>saga</a:t>
            </a:r>
            <a:r>
              <a:rPr lang="zh-CN" altLang="en-US" dirty="0" smtClean="0"/>
              <a:t>的并发控制</a:t>
            </a:r>
          </a:p>
          <a:p>
            <a:pPr lvl="1" eaLnBrk="1" hangingPunct="1">
              <a:defRPr/>
            </a:pPr>
            <a:r>
              <a:rPr lang="zh-CN" altLang="en-US" dirty="0" smtClean="0"/>
              <a:t>每个动作是一个短事务，执行时采用传统的并发控制机制</a:t>
            </a:r>
          </a:p>
          <a:p>
            <a:pPr lvl="1" eaLnBrk="1" hangingPunct="1">
              <a:defRPr/>
            </a:pPr>
            <a:r>
              <a:rPr lang="zh-CN" altLang="en-US" dirty="0" smtClean="0"/>
              <a:t>整个事务即任何通向终止结点的路径通过补偿事务来管理，也即每个结点上短事务的逆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长事务中的补偿事务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在</a:t>
            </a:r>
            <a:r>
              <a:rPr lang="en-US" altLang="zh-CN" dirty="0" smtClean="0"/>
              <a:t>saga</a:t>
            </a:r>
            <a:r>
              <a:rPr lang="zh-CN" altLang="en-US" dirty="0" smtClean="0"/>
              <a:t>中，每个动作</a:t>
            </a:r>
            <a:r>
              <a:rPr lang="en-US" altLang="zh-CN" dirty="0" smtClean="0"/>
              <a:t>A</a:t>
            </a:r>
            <a:r>
              <a:rPr lang="zh-CN" altLang="en-US" dirty="0" smtClean="0"/>
              <a:t>都有一个补偿事务</a:t>
            </a:r>
            <a:r>
              <a:rPr lang="en-US" altLang="zh-CN" dirty="0" smtClean="0"/>
              <a:t>A</a:t>
            </a:r>
            <a:r>
              <a:rPr lang="en-US" altLang="zh-CN" baseline="30000" dirty="0" smtClean="0"/>
              <a:t>-1</a:t>
            </a:r>
            <a:endParaRPr lang="zh-CN" altLang="en-US" dirty="0" smtClean="0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如果</a:t>
            </a:r>
            <a:r>
              <a:rPr lang="en-US" altLang="zh-CN" dirty="0" smtClean="0"/>
              <a:t>D</a:t>
            </a:r>
            <a:r>
              <a:rPr lang="zh-CN" altLang="en-US" dirty="0" smtClean="0"/>
              <a:t>是任一数据库状态，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2</a:t>
            </a:r>
            <a:r>
              <a:rPr lang="en-US" altLang="zh-CN" dirty="0" smtClean="0">
                <a:latin typeface="Times New Roman"/>
              </a:rPr>
              <a:t>…</a:t>
            </a:r>
            <a:r>
              <a:rPr lang="en-US" altLang="zh-CN" dirty="0" err="1" smtClean="0"/>
              <a:t>B</a:t>
            </a:r>
            <a:r>
              <a:rPr lang="en-US" altLang="zh-CN" baseline="-25000" dirty="0" err="1" smtClean="0"/>
              <a:t>n</a:t>
            </a:r>
            <a:r>
              <a:rPr lang="zh-CN" altLang="en-US" dirty="0" smtClean="0"/>
              <a:t>是动作和补偿事务的任一序列，那么在</a:t>
            </a:r>
            <a:r>
              <a:rPr lang="en-US" altLang="zh-CN" dirty="0" smtClean="0"/>
              <a:t>D</a:t>
            </a:r>
            <a:r>
              <a:rPr lang="zh-CN" altLang="en-US" dirty="0" smtClean="0"/>
              <a:t>上运行序列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2</a:t>
            </a:r>
            <a:r>
              <a:rPr lang="en-US" altLang="zh-CN" dirty="0" smtClean="0">
                <a:latin typeface="Times New Roman"/>
              </a:rPr>
              <a:t>…</a:t>
            </a:r>
            <a:r>
              <a:rPr lang="en-US" altLang="zh-CN" dirty="0" err="1" smtClean="0"/>
              <a:t>B</a:t>
            </a:r>
            <a:r>
              <a:rPr lang="en-US" altLang="zh-CN" baseline="-25000" dirty="0" err="1" smtClean="0"/>
              <a:t>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AB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2</a:t>
            </a:r>
            <a:r>
              <a:rPr lang="en-US" altLang="zh-CN" dirty="0" smtClean="0">
                <a:latin typeface="Times New Roman"/>
              </a:rPr>
              <a:t>…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n</a:t>
            </a:r>
            <a:r>
              <a:rPr lang="en-US" altLang="zh-CN" dirty="0" smtClean="0"/>
              <a:t>A</a:t>
            </a:r>
            <a:r>
              <a:rPr lang="en-US" altLang="zh-CN" baseline="30000" dirty="0" smtClean="0"/>
              <a:t>-1</a:t>
            </a:r>
            <a:r>
              <a:rPr lang="zh-CN" altLang="en-US" dirty="0" smtClean="0"/>
              <a:t>所产生的数据库状态是一样的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zh-CN" dirty="0" smtClean="0"/>
              <a:t>A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创建一个文档，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1</a:t>
            </a:r>
            <a:r>
              <a:rPr lang="en-US" altLang="zh-CN" baseline="30000" dirty="0" smtClean="0"/>
              <a:t>-1</a:t>
            </a:r>
            <a:r>
              <a:rPr lang="zh-CN" altLang="en-US" dirty="0" smtClean="0"/>
              <a:t>删除该文档， 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1</a:t>
            </a:r>
            <a:r>
              <a:rPr lang="zh-CN" altLang="en-US" dirty="0" smtClean="0">
                <a:sym typeface="Symbol" pitchFamily="18" charset="2"/>
              </a:rPr>
              <a:t> 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1</a:t>
            </a:r>
            <a:r>
              <a:rPr lang="en-US" altLang="zh-CN" baseline="30000" dirty="0" smtClean="0"/>
              <a:t>-1 </a:t>
            </a:r>
            <a:r>
              <a:rPr lang="zh-CN" altLang="en-US" dirty="0" smtClean="0">
                <a:sym typeface="Symbol" pitchFamily="18" charset="2"/>
              </a:rPr>
              <a:t>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如果</a:t>
            </a:r>
            <a:r>
              <a:rPr lang="en-US" altLang="zh-CN" dirty="0" smtClean="0"/>
              <a:t>saga</a:t>
            </a:r>
            <a:r>
              <a:rPr lang="zh-CN" altLang="en-US" dirty="0" smtClean="0"/>
              <a:t>的执行通向中止结点，那么通过执行每个动作的相应补偿事务来回滚</a:t>
            </a:r>
            <a:r>
              <a:rPr lang="en-US" altLang="zh-CN" dirty="0" smtClean="0"/>
              <a:t>saga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动作序列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1 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2 </a:t>
            </a:r>
            <a:r>
              <a:rPr lang="en-US" altLang="zh-CN" dirty="0" smtClean="0">
                <a:latin typeface="Times New Roman"/>
              </a:rPr>
              <a:t>…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n </a:t>
            </a:r>
            <a:r>
              <a:rPr lang="zh-CN" altLang="en-US" dirty="0" smtClean="0"/>
              <a:t>，补偿序列 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n</a:t>
            </a:r>
            <a:r>
              <a:rPr lang="en-US" altLang="zh-CN" baseline="30000" dirty="0" smtClean="0"/>
              <a:t>-1</a:t>
            </a:r>
            <a:r>
              <a:rPr lang="en-US" altLang="zh-CN" baseline="-25000" dirty="0" smtClean="0"/>
              <a:t> </a:t>
            </a:r>
            <a:r>
              <a:rPr lang="en-US" altLang="zh-CN" dirty="0" smtClean="0">
                <a:latin typeface="Times New Roman"/>
              </a:rPr>
              <a:t>…</a:t>
            </a:r>
            <a:r>
              <a:rPr lang="en-US" altLang="zh-CN" dirty="0" smtClean="0"/>
              <a:t> A</a:t>
            </a:r>
            <a:r>
              <a:rPr lang="en-US" altLang="zh-CN" baseline="-25000" dirty="0" smtClean="0"/>
              <a:t>2</a:t>
            </a:r>
            <a:r>
              <a:rPr lang="en-US" altLang="zh-CN" baseline="30000" dirty="0" smtClean="0"/>
              <a:t>-1 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1</a:t>
            </a:r>
            <a:r>
              <a:rPr lang="en-US" altLang="zh-CN" baseline="30000" dirty="0" smtClean="0"/>
              <a:t>-1</a:t>
            </a:r>
            <a:endParaRPr lang="zh-CN" altLang="en-US" baseline="-25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现实操作是一组数据库操作的集合</a:t>
            </a:r>
          </a:p>
        </p:txBody>
      </p:sp>
      <p:sp>
        <p:nvSpPr>
          <p:cNvPr id="153604" name="Rectangle 4"/>
          <p:cNvSpPr>
            <a:spLocks noChangeArrowheads="1"/>
          </p:cNvSpPr>
          <p:nvPr/>
        </p:nvSpPr>
        <p:spPr bwMode="auto">
          <a:xfrm>
            <a:off x="216024" y="980728"/>
            <a:ext cx="8820472" cy="474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Bef>
                <a:spcPct val="5000"/>
              </a:spcBef>
            </a:pPr>
            <a:r>
              <a:rPr lang="zh-CN" altLang="en-US" sz="2800" dirty="0">
                <a:solidFill>
                  <a:schemeClr val="folHlink"/>
                </a:solidFill>
                <a:latin typeface="华文新魏" pitchFamily="2" charset="-122"/>
                <a:ea typeface="华文新魏" pitchFamily="2" charset="-122"/>
              </a:rPr>
              <a:t>银行转帐</a:t>
            </a:r>
            <a:r>
              <a:rPr lang="zh-CN" altLang="en-US" sz="2800" dirty="0" smtClean="0">
                <a:solidFill>
                  <a:schemeClr val="folHlink"/>
                </a:solidFill>
                <a:latin typeface="华文新魏" pitchFamily="2" charset="-122"/>
                <a:ea typeface="华文新魏" pitchFamily="2" charset="-122"/>
              </a:rPr>
              <a:t>：事务</a:t>
            </a:r>
            <a:r>
              <a:rPr lang="en-US" altLang="zh-CN" sz="2800" dirty="0">
                <a:solidFill>
                  <a:schemeClr val="folHlink"/>
                </a:solidFill>
                <a:latin typeface="华文新魏" pitchFamily="2" charset="-122"/>
                <a:ea typeface="华文新魏" pitchFamily="2" charset="-122"/>
              </a:rPr>
              <a:t>T</a:t>
            </a:r>
            <a:r>
              <a:rPr lang="zh-CN" altLang="en-US" sz="2800" dirty="0">
                <a:solidFill>
                  <a:schemeClr val="folHlink"/>
                </a:solidFill>
                <a:latin typeface="华文新魏" pitchFamily="2" charset="-122"/>
                <a:ea typeface="华文新魏" pitchFamily="2" charset="-122"/>
              </a:rPr>
              <a:t>从</a:t>
            </a:r>
            <a:r>
              <a:rPr lang="en-US" altLang="zh-CN" sz="2800" dirty="0">
                <a:solidFill>
                  <a:schemeClr val="folHlink"/>
                </a:solidFill>
                <a:latin typeface="华文新魏" pitchFamily="2" charset="-122"/>
                <a:ea typeface="华文新魏" pitchFamily="2" charset="-122"/>
              </a:rPr>
              <a:t>A</a:t>
            </a:r>
            <a:r>
              <a:rPr lang="zh-CN" altLang="en-US" sz="2800" dirty="0">
                <a:solidFill>
                  <a:schemeClr val="folHlink"/>
                </a:solidFill>
                <a:latin typeface="华文新魏" pitchFamily="2" charset="-122"/>
                <a:ea typeface="华文新魏" pitchFamily="2" charset="-122"/>
              </a:rPr>
              <a:t>帐户过户50￥到</a:t>
            </a:r>
            <a:r>
              <a:rPr lang="en-US" altLang="zh-CN" sz="2800" dirty="0">
                <a:solidFill>
                  <a:schemeClr val="folHlink"/>
                </a:solidFill>
                <a:latin typeface="华文新魏" pitchFamily="2" charset="-122"/>
                <a:ea typeface="华文新魏" pitchFamily="2" charset="-122"/>
              </a:rPr>
              <a:t>B</a:t>
            </a:r>
            <a:r>
              <a:rPr lang="zh-CN" altLang="en-US" sz="2800" dirty="0">
                <a:solidFill>
                  <a:schemeClr val="folHlink"/>
                </a:solidFill>
                <a:latin typeface="华文新魏" pitchFamily="2" charset="-122"/>
                <a:ea typeface="华文新魏" pitchFamily="2" charset="-122"/>
              </a:rPr>
              <a:t>帐户</a:t>
            </a:r>
          </a:p>
          <a:p>
            <a:pPr lvl="1" algn="ctr">
              <a:lnSpc>
                <a:spcPct val="150000"/>
              </a:lnSpc>
              <a:spcBef>
                <a:spcPct val="5000"/>
              </a:spcBef>
            </a:pPr>
            <a:r>
              <a:rPr lang="en-US" altLang="zh-CN" sz="2800" b="1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read</a:t>
            </a:r>
            <a:r>
              <a:rPr lang="en-US" altLang="zh-CN" sz="2800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(A);</a:t>
            </a:r>
          </a:p>
          <a:p>
            <a:pPr lvl="1" algn="ctr">
              <a:lnSpc>
                <a:spcPct val="150000"/>
              </a:lnSpc>
              <a:spcBef>
                <a:spcPct val="5000"/>
              </a:spcBef>
            </a:pPr>
            <a:r>
              <a:rPr lang="en-US" altLang="zh-CN" sz="2800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A := A </a:t>
            </a:r>
            <a:r>
              <a:rPr lang="en-US" altLang="zh-CN" sz="2800" dirty="0">
                <a:solidFill>
                  <a:schemeClr val="hlink"/>
                </a:solidFill>
                <a:latin typeface="Times New Roman" pitchFamily="18" charset="0"/>
                <a:ea typeface="华文新魏" pitchFamily="2" charset="-122"/>
              </a:rPr>
              <a:t>–</a:t>
            </a:r>
            <a:r>
              <a:rPr lang="en-US" altLang="zh-CN" sz="2800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 50;</a:t>
            </a:r>
          </a:p>
          <a:p>
            <a:pPr lvl="1" algn="ctr">
              <a:lnSpc>
                <a:spcPct val="150000"/>
              </a:lnSpc>
              <a:spcBef>
                <a:spcPct val="5000"/>
              </a:spcBef>
            </a:pPr>
            <a:r>
              <a:rPr lang="en-US" altLang="zh-CN" sz="2800" b="1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write</a:t>
            </a:r>
            <a:r>
              <a:rPr lang="en-US" altLang="zh-CN" sz="2800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(A);</a:t>
            </a:r>
          </a:p>
          <a:p>
            <a:pPr lvl="1" algn="ctr">
              <a:lnSpc>
                <a:spcPct val="150000"/>
              </a:lnSpc>
              <a:spcBef>
                <a:spcPct val="5000"/>
              </a:spcBef>
            </a:pPr>
            <a:r>
              <a:rPr lang="en-US" altLang="zh-CN" sz="2800" b="1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read</a:t>
            </a:r>
            <a:r>
              <a:rPr lang="en-US" altLang="zh-CN" sz="2800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(B);</a:t>
            </a:r>
          </a:p>
          <a:p>
            <a:pPr lvl="1" algn="ctr">
              <a:lnSpc>
                <a:spcPct val="150000"/>
              </a:lnSpc>
              <a:spcBef>
                <a:spcPct val="5000"/>
              </a:spcBef>
            </a:pPr>
            <a:r>
              <a:rPr lang="en-US" altLang="zh-CN" sz="2800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B := B + 50;</a:t>
            </a:r>
          </a:p>
          <a:p>
            <a:pPr lvl="1" algn="ctr">
              <a:lnSpc>
                <a:spcPct val="150000"/>
              </a:lnSpc>
              <a:spcBef>
                <a:spcPct val="5000"/>
              </a:spcBef>
            </a:pPr>
            <a:r>
              <a:rPr lang="en-US" altLang="zh-CN" sz="2800" b="1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write</a:t>
            </a:r>
            <a:r>
              <a:rPr lang="en-US" altLang="zh-CN" sz="2800" dirty="0">
                <a:solidFill>
                  <a:schemeClr val="hlink"/>
                </a:solidFill>
                <a:latin typeface="华文新魏" pitchFamily="2" charset="-122"/>
                <a:ea typeface="华文新魏" pitchFamily="2" charset="-122"/>
              </a:rPr>
              <a:t>(B);</a:t>
            </a:r>
            <a:endParaRPr lang="zh-CN" altLang="en-US" sz="2800" dirty="0">
              <a:solidFill>
                <a:schemeClr val="hlink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3488" y="5879013"/>
            <a:ext cx="80329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 smtClean="0">
                <a:ln w="0"/>
                <a:solidFill>
                  <a:srgbClr val="8000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电子商务：事务是现代信息系统的基石</a:t>
            </a:r>
            <a:endParaRPr lang="zh-CN" altLang="en-US" sz="3600" b="0" cap="none" spc="0" dirty="0">
              <a:ln w="0"/>
              <a:solidFill>
                <a:srgbClr val="80008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53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53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53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153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53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53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53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53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53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无法补偿的补偿事务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>	一个事务</a:t>
            </a:r>
            <a:r>
              <a:rPr lang="en-US" altLang="zh-CN" dirty="0" smtClean="0"/>
              <a:t>B</a:t>
            </a:r>
            <a:r>
              <a:rPr lang="zh-CN" altLang="en-US" dirty="0" smtClean="0"/>
              <a:t>为账户增加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￥，该账户原有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￥，</a:t>
            </a:r>
            <a:r>
              <a:rPr lang="en-US" altLang="zh-CN" dirty="0" smtClean="0"/>
              <a:t>B</a:t>
            </a:r>
            <a:r>
              <a:rPr lang="en-US" altLang="zh-CN" baseline="30000" dirty="0" smtClean="0"/>
              <a:t>-1</a:t>
            </a:r>
            <a:r>
              <a:rPr lang="zh-CN" altLang="en-US" dirty="0" smtClean="0"/>
              <a:t>是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的补偿事务（减去同样数额的钱）。事务</a:t>
            </a:r>
            <a:r>
              <a:rPr lang="en-US" altLang="zh-CN" dirty="0" smtClean="0"/>
              <a:t>C</a:t>
            </a:r>
            <a:r>
              <a:rPr lang="zh-CN" altLang="en-US" dirty="0" smtClean="0"/>
              <a:t>从同一账户中减去</a:t>
            </a:r>
            <a:r>
              <a:rPr lang="en-US" altLang="zh-CN" dirty="0" smtClean="0"/>
              <a:t>2500</a:t>
            </a:r>
            <a:r>
              <a:rPr lang="zh-CN" altLang="en-US" dirty="0" smtClean="0"/>
              <a:t>￥。</a:t>
            </a:r>
            <a:endParaRPr lang="en-US" altLang="zh-CN" dirty="0" smtClean="0"/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>	要求账户余额不能为负， </a:t>
            </a:r>
            <a:r>
              <a:rPr lang="en-US" altLang="zh-CN" dirty="0" smtClean="0"/>
              <a:t>BCB</a:t>
            </a:r>
            <a:r>
              <a:rPr lang="en-US" altLang="zh-CN" baseline="30000" dirty="0" smtClean="0"/>
              <a:t>-1 </a:t>
            </a:r>
            <a:r>
              <a:rPr lang="en-US" altLang="zh-CN" dirty="0" smtClean="0">
                <a:sym typeface="Symbol" pitchFamily="18" charset="2"/>
              </a:rPr>
              <a:t> C</a:t>
            </a:r>
            <a:r>
              <a:rPr lang="zh-CN" altLang="en-US" dirty="0" smtClean="0">
                <a:sym typeface="Symbol" pitchFamily="18" charset="2"/>
              </a:rPr>
              <a:t>？	</a:t>
            </a:r>
            <a:endParaRPr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69" y="4509120"/>
            <a:ext cx="3333750" cy="1857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 broker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052736"/>
            <a:ext cx="8726488" cy="2880320"/>
          </a:xfrm>
        </p:spPr>
        <p:txBody>
          <a:bodyPr/>
          <a:lstStyle/>
          <a:p>
            <a:r>
              <a:rPr lang="zh-CN" altLang="en-US" dirty="0" smtClean="0"/>
              <a:t>业务事务：涉及多个相关步骤，运行较长时间</a:t>
            </a:r>
            <a:endParaRPr lang="en-US" altLang="zh-CN" dirty="0" smtClean="0"/>
          </a:p>
          <a:p>
            <a:r>
              <a:rPr lang="zh-CN" altLang="en-US" dirty="0"/>
              <a:t>购物：订购商品、商议价格、确定发货日期、、确认发货、开具发票、收到货款</a:t>
            </a:r>
            <a:r>
              <a:rPr lang="en-US" altLang="zh-CN" dirty="0"/>
              <a:t>…</a:t>
            </a:r>
          </a:p>
          <a:p>
            <a:r>
              <a:rPr lang="en-US" altLang="zh-CN" dirty="0" smtClean="0"/>
              <a:t>Service Broker</a:t>
            </a:r>
            <a:r>
              <a:rPr lang="zh-CN" altLang="en-US" dirty="0" smtClean="0"/>
              <a:t>特征：可靠</a:t>
            </a:r>
            <a:r>
              <a:rPr lang="zh-CN" altLang="en-US" dirty="0"/>
              <a:t>的</a:t>
            </a:r>
            <a:r>
              <a:rPr lang="en-US" altLang="zh-CN" dirty="0"/>
              <a:t>(Reliable)</a:t>
            </a:r>
            <a:r>
              <a:rPr lang="zh-CN" altLang="en-US" dirty="0"/>
              <a:t>、有序的</a:t>
            </a:r>
            <a:r>
              <a:rPr lang="en-US" altLang="zh-CN" dirty="0"/>
              <a:t>(In Order)</a:t>
            </a:r>
            <a:r>
              <a:rPr lang="zh-CN" altLang="en-US" dirty="0"/>
              <a:t>、异步的</a:t>
            </a:r>
            <a:r>
              <a:rPr lang="en-US" altLang="zh-CN" dirty="0"/>
              <a:t>(Asynchronous)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3568" y="3933056"/>
            <a:ext cx="90281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消息</a:t>
            </a:r>
            <a:endParaRPr lang="en-US" altLang="zh-CN" sz="28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类型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03442" y="4123601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约定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30395" y="4922004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消息队列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75427" y="4580852"/>
            <a:ext cx="25923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服务</a:t>
            </a:r>
            <a:r>
              <a:rPr lang="en-US" altLang="zh-CN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会话端点</a:t>
            </a:r>
            <a:r>
              <a:rPr lang="en-US" altLang="zh-CN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58787" y="6002124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服务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1504" y="4230216"/>
            <a:ext cx="13292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r>
              <a:rPr lang="en-US" altLang="zh-CN" sz="6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</a:t>
            </a:r>
            <a:endParaRPr lang="zh-CN" altLang="en-US" sz="6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2652" y="3789040"/>
            <a:ext cx="101983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</a:t>
            </a:r>
            <a:endParaRPr lang="zh-CN" altLang="en-US" sz="6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10939" y="5020129"/>
                <a:ext cx="787395" cy="11079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6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↕</m:t>
                      </m:r>
                    </m:oMath>
                  </m:oMathPara>
                </a14:m>
                <a:endParaRPr lang="zh-CN" altLang="en-US" sz="6600" b="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939" y="5020129"/>
                <a:ext cx="78739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5899080" y="5312517"/>
            <a:ext cx="9028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会话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30702" y="5157192"/>
            <a:ext cx="90281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收发</a:t>
            </a:r>
            <a:endParaRPr lang="en-US" altLang="zh-CN" sz="28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消息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82165" y="5169966"/>
                <a:ext cx="116891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</m:oMath>
                  </m:oMathPara>
                </a14:m>
                <a:endParaRPr lang="zh-CN" altLang="en-US" sz="5400" b="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165" y="5169966"/>
                <a:ext cx="116891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111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Service broker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消息：在会话中交换的信息，消息头</a:t>
            </a:r>
            <a:r>
              <a:rPr lang="en-US" altLang="zh-CN" dirty="0" smtClean="0"/>
              <a:t>+</a:t>
            </a:r>
            <a:r>
              <a:rPr lang="zh-CN" altLang="en-US" dirty="0" smtClean="0"/>
              <a:t>消息体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create message type  </a:t>
            </a:r>
            <a:r>
              <a:rPr lang="zh-CN" altLang="en-US" sz="2800" dirty="0" smtClean="0"/>
              <a:t>消息名称  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验证方式</a:t>
            </a:r>
            <a:r>
              <a:rPr lang="en-US" altLang="zh-CN" sz="2800" dirty="0" smtClean="0"/>
              <a:t>]</a:t>
            </a:r>
            <a:endParaRPr lang="en-US" altLang="zh-CN" dirty="0" smtClean="0"/>
          </a:p>
          <a:p>
            <a:r>
              <a:rPr lang="zh-CN" altLang="en-US" dirty="0" smtClean="0"/>
              <a:t>约定：指定会话中的消息类型和发送方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create contract  </a:t>
            </a:r>
            <a:r>
              <a:rPr lang="zh-CN" altLang="en-US" sz="2800" dirty="0" smtClean="0"/>
              <a:t>约定名称 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消息名称 </a:t>
            </a:r>
            <a:r>
              <a:rPr lang="en-US" altLang="zh-CN" sz="2800" dirty="0" smtClean="0"/>
              <a:t> </a:t>
            </a:r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sent by  </a:t>
            </a:r>
            <a:r>
              <a:rPr lang="en-US" altLang="zh-CN" sz="2800" dirty="0" smtClean="0"/>
              <a:t>{ INITIATOR </a:t>
            </a:r>
            <a:r>
              <a:rPr lang="en-US" altLang="zh-CN" sz="2800" dirty="0"/>
              <a:t>| </a:t>
            </a:r>
            <a:r>
              <a:rPr lang="en-US" altLang="zh-CN" sz="2800" dirty="0" smtClean="0"/>
              <a:t>TARGET } )</a:t>
            </a:r>
          </a:p>
          <a:p>
            <a:r>
              <a:rPr lang="zh-CN" altLang="en-US" dirty="0" smtClean="0"/>
              <a:t>队列：消息在传送时被存储的地方称作队列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create </a:t>
            </a:r>
            <a:r>
              <a:rPr lang="en-US" altLang="zh-CN" sz="2800" dirty="0" smtClean="0">
                <a:solidFill>
                  <a:srgbClr val="FF0000"/>
                </a:solidFill>
              </a:rPr>
              <a:t>queue  </a:t>
            </a:r>
            <a:r>
              <a:rPr lang="zh-CN" altLang="en-US" sz="2800" dirty="0" smtClean="0"/>
              <a:t>队列名称 </a:t>
            </a:r>
            <a:endParaRPr lang="en-US" altLang="zh-CN" dirty="0" smtClean="0"/>
          </a:p>
          <a:p>
            <a:r>
              <a:rPr lang="zh-CN" altLang="en-US" dirty="0" smtClean="0"/>
              <a:t>服务：会话端点的名称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create </a:t>
            </a:r>
            <a:r>
              <a:rPr lang="en-US" altLang="zh-CN" sz="2800" dirty="0" smtClean="0">
                <a:solidFill>
                  <a:srgbClr val="FF0000"/>
                </a:solidFill>
              </a:rPr>
              <a:t>service  </a:t>
            </a:r>
            <a:r>
              <a:rPr lang="zh-CN" altLang="en-US" sz="2800" dirty="0" smtClean="0"/>
              <a:t>服务名称  </a:t>
            </a:r>
            <a:r>
              <a:rPr lang="en-US" altLang="zh-CN" sz="2800" dirty="0" smtClean="0">
                <a:solidFill>
                  <a:srgbClr val="FF0000"/>
                </a:solidFill>
              </a:rPr>
              <a:t>on </a:t>
            </a:r>
            <a:r>
              <a:rPr lang="zh-CN" altLang="en-US" sz="2800" dirty="0" smtClean="0"/>
              <a:t> 队列名称 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约定名称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64626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 broker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发起对话：</a:t>
            </a:r>
            <a:r>
              <a:rPr lang="zh-CN" altLang="en-US" dirty="0" smtClean="0"/>
              <a:t>启动一</a:t>
            </a:r>
            <a:r>
              <a:rPr lang="zh-CN" altLang="en-US" dirty="0"/>
              <a:t>个服务到另一个服务的</a:t>
            </a:r>
            <a:r>
              <a:rPr lang="zh-CN" altLang="en-US" dirty="0" smtClean="0"/>
              <a:t>对话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begin dialog conversation  </a:t>
            </a:r>
            <a:r>
              <a:rPr lang="en-US" altLang="zh-CN" sz="2800" dirty="0" smtClean="0"/>
              <a:t>@</a:t>
            </a:r>
            <a:r>
              <a:rPr lang="en-US" altLang="zh-CN" sz="2800" dirty="0" err="1"/>
              <a:t>dialog_handle</a:t>
            </a:r>
            <a:endParaRPr lang="en-US" altLang="zh-CN" sz="2800" dirty="0"/>
          </a:p>
          <a:p>
            <a:pPr marL="0" indent="0" algn="ctr">
              <a:buNone/>
            </a:pPr>
            <a:r>
              <a:rPr lang="en-US" altLang="zh-CN" sz="2800" dirty="0"/>
              <a:t>  </a:t>
            </a:r>
            <a:r>
              <a:rPr lang="en-US" altLang="zh-CN" sz="2800" dirty="0" smtClean="0">
                <a:solidFill>
                  <a:srgbClr val="FF0000"/>
                </a:solidFill>
              </a:rPr>
              <a:t>from service  </a:t>
            </a:r>
            <a:r>
              <a:rPr lang="zh-CN" altLang="en-US" sz="2800" dirty="0" smtClean="0"/>
              <a:t>启动</a:t>
            </a:r>
            <a:r>
              <a:rPr lang="zh-CN" altLang="en-US" sz="2800" dirty="0"/>
              <a:t>对话的</a:t>
            </a:r>
            <a:r>
              <a:rPr lang="zh-CN" altLang="en-US" sz="2800" dirty="0" smtClean="0"/>
              <a:t>服务名称</a:t>
            </a:r>
            <a:endParaRPr lang="en-US" altLang="zh-CN" sz="2800" dirty="0"/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   </a:t>
            </a:r>
            <a:r>
              <a:rPr lang="en-US" altLang="zh-CN" sz="2800" dirty="0" smtClean="0">
                <a:solidFill>
                  <a:srgbClr val="FF0000"/>
                </a:solidFill>
              </a:rPr>
              <a:t>to service </a:t>
            </a:r>
            <a:r>
              <a:rPr lang="zh-CN" altLang="en-US" sz="2800" dirty="0" smtClean="0"/>
              <a:t>目标服务名称</a:t>
            </a:r>
            <a:endParaRPr lang="en-US" altLang="zh-CN" sz="2800" dirty="0"/>
          </a:p>
          <a:p>
            <a:pPr marL="0" indent="0" algn="ctr">
              <a:buNone/>
            </a:pPr>
            <a:r>
              <a:rPr lang="en-US" altLang="zh-CN" sz="2800" dirty="0" smtClean="0"/>
              <a:t>   </a:t>
            </a:r>
            <a:r>
              <a:rPr lang="en-US" altLang="zh-CN" sz="2800" dirty="0"/>
              <a:t>[ </a:t>
            </a:r>
            <a:r>
              <a:rPr lang="en-US" altLang="zh-CN" sz="2800" dirty="0" smtClean="0">
                <a:solidFill>
                  <a:srgbClr val="FF0000"/>
                </a:solidFill>
              </a:rPr>
              <a:t>on contract </a:t>
            </a:r>
            <a:r>
              <a:rPr lang="zh-CN" altLang="en-US" sz="2800" dirty="0" smtClean="0"/>
              <a:t>约定名称 </a:t>
            </a:r>
            <a:r>
              <a:rPr lang="en-US" altLang="zh-CN" sz="2800" dirty="0" smtClean="0"/>
              <a:t>]</a:t>
            </a:r>
          </a:p>
          <a:p>
            <a:r>
              <a:rPr lang="zh-CN" altLang="en-US" dirty="0" smtClean="0"/>
              <a:t>发送和接收消息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 smtClean="0">
                <a:solidFill>
                  <a:srgbClr val="FF0000"/>
                </a:solidFill>
              </a:rPr>
              <a:t>end on conversation  </a:t>
            </a:r>
            <a:r>
              <a:rPr lang="en-US" altLang="zh-CN" sz="2800" dirty="0" smtClean="0"/>
              <a:t>@</a:t>
            </a:r>
            <a:r>
              <a:rPr lang="en-US" altLang="zh-CN" sz="2800" dirty="0" err="1" smtClean="0"/>
              <a:t>dialog_handle</a:t>
            </a:r>
            <a:endParaRPr lang="en-US" altLang="zh-CN" sz="2800" dirty="0" smtClean="0"/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m</a:t>
            </a:r>
            <a:r>
              <a:rPr lang="en-US" altLang="zh-CN" sz="2800" dirty="0" smtClean="0">
                <a:solidFill>
                  <a:srgbClr val="FF0000"/>
                </a:solidFill>
              </a:rPr>
              <a:t>essage type  </a:t>
            </a:r>
            <a:r>
              <a:rPr lang="zh-CN" altLang="en-US" sz="2800" dirty="0" smtClean="0"/>
              <a:t>消息类型名称</a:t>
            </a:r>
            <a:r>
              <a:rPr lang="en-US" altLang="zh-CN" sz="2800" dirty="0" smtClean="0"/>
              <a:t> (</a:t>
            </a:r>
            <a:r>
              <a:rPr lang="zh-CN" altLang="en-US" sz="2800" dirty="0" smtClean="0"/>
              <a:t>消息体</a:t>
            </a:r>
            <a:r>
              <a:rPr lang="en-US" altLang="zh-CN" sz="2800" dirty="0" smtClean="0"/>
              <a:t>)</a:t>
            </a:r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receive</a:t>
            </a:r>
            <a:r>
              <a:rPr lang="en-US" altLang="zh-CN" sz="2800" dirty="0"/>
              <a:t> [top(n)] </a:t>
            </a:r>
            <a:r>
              <a:rPr lang="en-US" altLang="zh-CN" sz="2800" dirty="0" smtClean="0">
                <a:solidFill>
                  <a:srgbClr val="FF0000"/>
                </a:solidFill>
              </a:rPr>
              <a:t>from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队列名称</a:t>
            </a:r>
            <a:r>
              <a:rPr lang="en-US" altLang="zh-CN" sz="2800" dirty="0" smtClean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into</a:t>
            </a:r>
            <a:r>
              <a:rPr lang="en-US" altLang="zh-CN" sz="2800" dirty="0"/>
              <a:t> </a:t>
            </a:r>
            <a:r>
              <a:rPr lang="zh-CN" altLang="en-US" sz="2800" dirty="0"/>
              <a:t>表变量</a:t>
            </a:r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where </a:t>
            </a:r>
            <a:r>
              <a:rPr lang="en-US" altLang="zh-CN" sz="2800" dirty="0" err="1">
                <a:solidFill>
                  <a:srgbClr val="FF0000"/>
                </a:solidFill>
              </a:rPr>
              <a:t>conversation_handle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= @ </a:t>
            </a:r>
            <a:r>
              <a:rPr lang="en-US" altLang="zh-CN" sz="2800" dirty="0" err="1" smtClean="0"/>
              <a:t>dialog_handle</a:t>
            </a:r>
            <a:endParaRPr lang="en-US" altLang="zh-CN" sz="2800" dirty="0"/>
          </a:p>
          <a:p>
            <a:pPr marL="0" indent="0" algn="ctr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919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75345" y="97673"/>
            <a:ext cx="1435008" cy="83099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4800" b="1" spc="50" dirty="0">
                <a:ln w="11430"/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rgbClr val="FFCF01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总结</a:t>
            </a:r>
          </a:p>
        </p:txBody>
      </p:sp>
      <p:sp>
        <p:nvSpPr>
          <p:cNvPr id="6" name="矩形 5"/>
          <p:cNvSpPr/>
          <p:nvPr/>
        </p:nvSpPr>
        <p:spPr>
          <a:xfrm>
            <a:off x="4095879" y="928670"/>
            <a:ext cx="1212191" cy="132343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80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四</a:t>
            </a:r>
            <a:endParaRPr lang="en-US" altLang="zh-CN" sz="80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66696" y="2191684"/>
            <a:ext cx="5724644" cy="230832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36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事务的四个基本性质</a:t>
            </a:r>
            <a:endParaRPr lang="en-US" altLang="zh-CN" sz="36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36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事务调度的四种不一致现象</a:t>
            </a:r>
            <a:endParaRPr lang="en-US" altLang="zh-CN" sz="36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36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事务的四个隔离性级别</a:t>
            </a:r>
            <a:endParaRPr lang="en-US" altLang="zh-CN" sz="36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24080" y="5026895"/>
            <a:ext cx="3262432" cy="83099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48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核心：调度</a:t>
            </a:r>
            <a:endParaRPr lang="en-US" altLang="zh-CN" sz="48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事务定义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52736"/>
            <a:ext cx="8726488" cy="1728192"/>
          </a:xfrm>
        </p:spPr>
        <p:txBody>
          <a:bodyPr/>
          <a:lstStyle/>
          <a:p>
            <a:pPr eaLnBrk="1" hangingPunct="1">
              <a:lnSpc>
                <a:spcPct val="105000"/>
              </a:lnSpc>
              <a:defRPr/>
            </a:pPr>
            <a:r>
              <a:rPr lang="zh-CN" altLang="en-US" dirty="0" smtClean="0"/>
              <a:t>事务是由一系列操作序列构成的程序执行单元，这些操作要么都做，要么都不做，是一个不可分割的工作单位</a:t>
            </a:r>
          </a:p>
        </p:txBody>
      </p:sp>
      <p:sp>
        <p:nvSpPr>
          <p:cNvPr id="2" name="矩形 1"/>
          <p:cNvSpPr/>
          <p:nvPr/>
        </p:nvSpPr>
        <p:spPr>
          <a:xfrm>
            <a:off x="2635190" y="2793702"/>
            <a:ext cx="38736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altLang="zh-CN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ll  or  none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4912" y="3933056"/>
            <a:ext cx="6373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要么全部   要么全不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2652" y="5013176"/>
            <a:ext cx="28575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9810</TotalTime>
  <Words>4897</Words>
  <Application>Microsoft Office PowerPoint</Application>
  <PresentationFormat>全屏显示(4:3)</PresentationFormat>
  <Paragraphs>1199</Paragraphs>
  <Slides>84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84</vt:i4>
      </vt:variant>
    </vt:vector>
  </HeadingPairs>
  <TitlesOfParts>
    <vt:vector size="113" baseType="lpstr">
      <vt:lpstr>Courier</vt:lpstr>
      <vt:lpstr>仿宋_GB2312</vt:lpstr>
      <vt:lpstr>华文行楷</vt:lpstr>
      <vt:lpstr>华文楷体</vt:lpstr>
      <vt:lpstr>华文新魏</vt:lpstr>
      <vt:lpstr>楷体_GB2312</vt:lpstr>
      <vt:lpstr>隶书</vt:lpstr>
      <vt:lpstr>宋体</vt:lpstr>
      <vt:lpstr>新宋体</vt:lpstr>
      <vt:lpstr>Arial</vt:lpstr>
      <vt:lpstr>Bradley Hand ITC</vt:lpstr>
      <vt:lpstr>Calibri</vt:lpstr>
      <vt:lpstr>Cambria Math</vt:lpstr>
      <vt:lpstr>Comic Sans MS</vt:lpstr>
      <vt:lpstr>French Script MT</vt:lpstr>
      <vt:lpstr>Kristen ITC</vt:lpstr>
      <vt:lpstr>Monotype Corsiva</vt:lpstr>
      <vt:lpstr>Symbol</vt:lpstr>
      <vt:lpstr>Tahoma</vt:lpstr>
      <vt:lpstr>Times New Roman</vt:lpstr>
      <vt:lpstr>Webdings</vt:lpstr>
      <vt:lpstr>Wingdings</vt:lpstr>
      <vt:lpstr>Wingdings 2</vt:lpstr>
      <vt:lpstr>Blends</vt:lpstr>
      <vt:lpstr>1_Blends</vt:lpstr>
      <vt:lpstr>2_Blends</vt:lpstr>
      <vt:lpstr>Equation</vt:lpstr>
      <vt:lpstr>公式</vt:lpstr>
      <vt:lpstr>Photo Editor 照片</vt:lpstr>
      <vt:lpstr>PowerPoint 演示文稿</vt:lpstr>
      <vt:lpstr>提纲</vt:lpstr>
      <vt:lpstr>何谓交易？</vt:lpstr>
      <vt:lpstr>完整性的威胁</vt:lpstr>
      <vt:lpstr>PowerPoint 演示文稿</vt:lpstr>
      <vt:lpstr>PowerPoint 演示文稿</vt:lpstr>
      <vt:lpstr>事务中的数据访问原语</vt:lpstr>
      <vt:lpstr>现实操作是一组数据库操作的集合</vt:lpstr>
      <vt:lpstr>事务定义</vt:lpstr>
      <vt:lpstr>SQL中事务的定义</vt:lpstr>
      <vt:lpstr>事务基本特性ACID</vt:lpstr>
      <vt:lpstr>事务基本特性ACID</vt:lpstr>
      <vt:lpstr>事务生命周期图</vt:lpstr>
      <vt:lpstr>事务调度</vt:lpstr>
      <vt:lpstr>并行 Vs 串行</vt:lpstr>
      <vt:lpstr>事务调度示例</vt:lpstr>
      <vt:lpstr>事务调度示例：串行调度1</vt:lpstr>
      <vt:lpstr>事务调度示例：串行调度2</vt:lpstr>
      <vt:lpstr>事务调度示例：并行调度1</vt:lpstr>
      <vt:lpstr>事务调度示例：并行调度2</vt:lpstr>
      <vt:lpstr>可恢复调度</vt:lpstr>
      <vt:lpstr>无级联调度</vt:lpstr>
      <vt:lpstr>丢失修改</vt:lpstr>
      <vt:lpstr>读脏数据</vt:lpstr>
      <vt:lpstr>不能重复读</vt:lpstr>
      <vt:lpstr>发生幻象</vt:lpstr>
      <vt:lpstr>发生幻象</vt:lpstr>
      <vt:lpstr>SQL中隔离性级别的定义</vt:lpstr>
      <vt:lpstr>隔离性级别与不一致现象的关系</vt:lpstr>
      <vt:lpstr>read uncommitted下发生脏读</vt:lpstr>
      <vt:lpstr>read committed下避免脏读</vt:lpstr>
      <vt:lpstr>read committed下发生不可重复读</vt:lpstr>
      <vt:lpstr>repeatable read下避免不可重复读</vt:lpstr>
      <vt:lpstr>repeatable read下发生幻象</vt:lpstr>
      <vt:lpstr>serializable下避免幻象</vt:lpstr>
      <vt:lpstr>read committed下的丢失修改</vt:lpstr>
      <vt:lpstr>不同隔离性级别下的可能调度</vt:lpstr>
      <vt:lpstr>乐观锁定：快照隔离SI</vt:lpstr>
      <vt:lpstr>快照隔离中的不一致现象</vt:lpstr>
      <vt:lpstr>快照隔离： SQL Server</vt:lpstr>
      <vt:lpstr>快照隔离SI： SQL Server</vt:lpstr>
      <vt:lpstr>快照隔离SI： 可重复读</vt:lpstr>
      <vt:lpstr>快照隔离SI： 回滚</vt:lpstr>
      <vt:lpstr>可串行化判定</vt:lpstr>
      <vt:lpstr>指令顺序对调度结果的影响</vt:lpstr>
      <vt:lpstr>调度中的冲突指令</vt:lpstr>
      <vt:lpstr>冲突等价的例子</vt:lpstr>
      <vt:lpstr>冲突可串行化的定义</vt:lpstr>
      <vt:lpstr>冲突可串行化的判定</vt:lpstr>
      <vt:lpstr>优先图示例</vt:lpstr>
      <vt:lpstr>冲突可串行化判定准则</vt:lpstr>
      <vt:lpstr>与冲突可串行化等价的串行顺序</vt:lpstr>
      <vt:lpstr>可串行化但但非冲突可串行化的调度</vt:lpstr>
      <vt:lpstr>提取调度中的从读一致性</vt:lpstr>
      <vt:lpstr>视图等价的调度</vt:lpstr>
      <vt:lpstr>视图等价的例子</vt:lpstr>
      <vt:lpstr>视图可串行化</vt:lpstr>
      <vt:lpstr>视图可串行化判定</vt:lpstr>
      <vt:lpstr>带标记的优先图的构造</vt:lpstr>
      <vt:lpstr>带标记的优先图的构造</vt:lpstr>
      <vt:lpstr>视图可串行化判定示例</vt:lpstr>
      <vt:lpstr>视图可串行化判定示例</vt:lpstr>
      <vt:lpstr>视图可串行化判定示例</vt:lpstr>
      <vt:lpstr>视图可串行化判定示例</vt:lpstr>
      <vt:lpstr>可串行化但非视图可串行化的调度</vt:lpstr>
      <vt:lpstr>练习</vt:lpstr>
      <vt:lpstr>平面事务</vt:lpstr>
      <vt:lpstr>保存点</vt:lpstr>
      <vt:lpstr>保存点的例子</vt:lpstr>
      <vt:lpstr>事务模型</vt:lpstr>
      <vt:lpstr>分布式事务</vt:lpstr>
      <vt:lpstr>工作流（workflow）</vt:lpstr>
      <vt:lpstr>银行借贷工作流</vt:lpstr>
      <vt:lpstr>会议旅行工作流</vt:lpstr>
      <vt:lpstr>PowerPoint 演示文稿</vt:lpstr>
      <vt:lpstr>如何执行一个工作流？</vt:lpstr>
      <vt:lpstr>长事务</vt:lpstr>
      <vt:lpstr>Saga</vt:lpstr>
      <vt:lpstr>长事务中的补偿事务</vt:lpstr>
      <vt:lpstr>无法补偿的补偿事务</vt:lpstr>
      <vt:lpstr>Service broker</vt:lpstr>
      <vt:lpstr>Service broker</vt:lpstr>
      <vt:lpstr>Service broker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ljchen</dc:creator>
  <cp:lastModifiedBy>CHEN lijun</cp:lastModifiedBy>
  <cp:revision>283</cp:revision>
  <dcterms:created xsi:type="dcterms:W3CDTF">1601-01-01T00:00:00Z</dcterms:created>
  <dcterms:modified xsi:type="dcterms:W3CDTF">2018-07-07T00:29:25Z</dcterms:modified>
</cp:coreProperties>
</file>